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ink/ink3.xml" ContentType="application/inkml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70"/>
  </p:notesMasterIdLst>
  <p:handoutMasterIdLst>
    <p:handoutMasterId r:id="rId71"/>
  </p:handoutMasterIdLst>
  <p:sldIdLst>
    <p:sldId id="436" r:id="rId2"/>
    <p:sldId id="319" r:id="rId3"/>
    <p:sldId id="344" r:id="rId4"/>
    <p:sldId id="432" r:id="rId5"/>
    <p:sldId id="345" r:id="rId6"/>
    <p:sldId id="346" r:id="rId7"/>
    <p:sldId id="347" r:id="rId8"/>
    <p:sldId id="348" r:id="rId9"/>
    <p:sldId id="349" r:id="rId10"/>
    <p:sldId id="350" r:id="rId11"/>
    <p:sldId id="420" r:id="rId12"/>
    <p:sldId id="387" r:id="rId13"/>
    <p:sldId id="388" r:id="rId14"/>
    <p:sldId id="389" r:id="rId15"/>
    <p:sldId id="390" r:id="rId16"/>
    <p:sldId id="421" r:id="rId17"/>
    <p:sldId id="425" r:id="rId18"/>
    <p:sldId id="427" r:id="rId19"/>
    <p:sldId id="423" r:id="rId20"/>
    <p:sldId id="424" r:id="rId21"/>
    <p:sldId id="353" r:id="rId22"/>
    <p:sldId id="429" r:id="rId23"/>
    <p:sldId id="356" r:id="rId24"/>
    <p:sldId id="431" r:id="rId25"/>
    <p:sldId id="391" r:id="rId26"/>
    <p:sldId id="392" r:id="rId27"/>
    <p:sldId id="393" r:id="rId28"/>
    <p:sldId id="435" r:id="rId29"/>
    <p:sldId id="443" r:id="rId30"/>
    <p:sldId id="399" r:id="rId31"/>
    <p:sldId id="400" r:id="rId32"/>
    <p:sldId id="397" r:id="rId33"/>
    <p:sldId id="401" r:id="rId34"/>
    <p:sldId id="364" r:id="rId35"/>
    <p:sldId id="365" r:id="rId36"/>
    <p:sldId id="366" r:id="rId37"/>
    <p:sldId id="434" r:id="rId38"/>
    <p:sldId id="369" r:id="rId39"/>
    <p:sldId id="370" r:id="rId40"/>
    <p:sldId id="402" r:id="rId41"/>
    <p:sldId id="404" r:id="rId42"/>
    <p:sldId id="372" r:id="rId43"/>
    <p:sldId id="405" r:id="rId44"/>
    <p:sldId id="406" r:id="rId45"/>
    <p:sldId id="377" r:id="rId46"/>
    <p:sldId id="381" r:id="rId47"/>
    <p:sldId id="415" r:id="rId48"/>
    <p:sldId id="416" r:id="rId49"/>
    <p:sldId id="417" r:id="rId50"/>
    <p:sldId id="382" r:id="rId51"/>
    <p:sldId id="383" r:id="rId52"/>
    <p:sldId id="384" r:id="rId53"/>
    <p:sldId id="418" r:id="rId54"/>
    <p:sldId id="419" r:id="rId55"/>
    <p:sldId id="385" r:id="rId56"/>
    <p:sldId id="444" r:id="rId57"/>
    <p:sldId id="407" r:id="rId58"/>
    <p:sldId id="408" r:id="rId59"/>
    <p:sldId id="437" r:id="rId60"/>
    <p:sldId id="440" r:id="rId61"/>
    <p:sldId id="442" r:id="rId62"/>
    <p:sldId id="441" r:id="rId63"/>
    <p:sldId id="409" r:id="rId64"/>
    <p:sldId id="410" r:id="rId65"/>
    <p:sldId id="412" r:id="rId66"/>
    <p:sldId id="413" r:id="rId67"/>
    <p:sldId id="438" r:id="rId68"/>
    <p:sldId id="386" r:id="rId69"/>
  </p:sldIdLst>
  <p:sldSz cx="12192000" cy="6858000"/>
  <p:notesSz cx="7099300" cy="10234613"/>
  <p:custDataLst>
    <p:tags r:id="rId72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6" autoAdjust="0"/>
    <p:restoredTop sz="94361" autoAdjust="0"/>
  </p:normalViewPr>
  <p:slideViewPr>
    <p:cSldViewPr snapToGrid="0">
      <p:cViewPr varScale="1">
        <p:scale>
          <a:sx n="51" d="100"/>
          <a:sy n="51" d="100"/>
        </p:scale>
        <p:origin x="57" y="13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3966" y="108"/>
      </p:cViewPr>
      <p:guideLst/>
    </p:cSldViewPr>
  </p:notesViewPr>
  <p:gridSpacing cx="360045" cy="36004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3076575" cy="512763"/>
          </a:xfrm>
          <a:prstGeom prst="rect">
            <a:avLst/>
          </a:prstGeom>
        </p:spPr>
        <p:txBody>
          <a:bodyPr vert="horz" lIns="91420" tIns="45709" rIns="91420" bIns="4570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41" y="3"/>
            <a:ext cx="3076575" cy="512763"/>
          </a:xfrm>
          <a:prstGeom prst="rect">
            <a:avLst/>
          </a:prstGeom>
        </p:spPr>
        <p:txBody>
          <a:bodyPr vert="horz" lIns="91420" tIns="45709" rIns="91420" bIns="45709" rtlCol="0"/>
          <a:lstStyle>
            <a:lvl1pPr algn="r">
              <a:defRPr sz="1200"/>
            </a:lvl1pPr>
          </a:lstStyle>
          <a:p>
            <a:fld id="{694DBC8F-209B-4C93-BC74-7916C09B1D54}" type="datetimeFigureOut">
              <a:rPr lang="en-US" smtClean="0"/>
              <a:t>5/4/2021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3"/>
            <a:ext cx="3076575" cy="512763"/>
          </a:xfrm>
          <a:prstGeom prst="rect">
            <a:avLst/>
          </a:prstGeom>
        </p:spPr>
        <p:txBody>
          <a:bodyPr vert="horz" lIns="91420" tIns="45709" rIns="91420" bIns="4570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41" y="9721853"/>
            <a:ext cx="3076575" cy="512763"/>
          </a:xfrm>
          <a:prstGeom prst="rect">
            <a:avLst/>
          </a:prstGeom>
        </p:spPr>
        <p:txBody>
          <a:bodyPr vert="horz" lIns="91420" tIns="45709" rIns="91420" bIns="45709" rtlCol="0" anchor="b"/>
          <a:lstStyle>
            <a:lvl1pPr algn="r">
              <a:defRPr sz="1200"/>
            </a:lvl1pPr>
          </a:lstStyle>
          <a:p>
            <a:fld id="{B343A8D6-9F96-4618-A88A-5754869952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0579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</inkml:traceFormat>
        <inkml:channelProperties>
          <inkml:channelProperty channel="X" name="resolution" value="642.49017" units="1/cm"/>
          <inkml:channelProperty channel="Y" name="resolution" value="1149.71924" units="1/cm"/>
        </inkml:channelProperties>
      </inkml:inkSource>
      <inkml:timestamp xml:id="ts0" timeString="2018-05-31T10:45:43.00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21 0,'0'0,"0"0,0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0,-1 0,1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0,1 1,-1-1,0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0,2 2,-2-2,0 0,0 0,0 0,0 0,0 0,0 0,0 0,0 0,0 0,0 0,0 0,0 0,0 0,0 0,0 0,0 0,0 0,0 0,0 0,0 0,0 0,0 0,0 0,0 0,0 0,0 0,0 0,0 0,0 0,0 0,0 0,0 0,0 0,0 0,0 0,0 0,0 0,0 0,0 0,0 0,0 0,0 0,0 0,0 0,0 0,0 0,0 0,0 0,0 0,0 0,0 0,0 0,0 2,0-2,0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3,0-3,0 0,0 0,0 0,0 0,0 0,0 0,0 0,0 0,0 0,0 0,0 0,0 0,0 0,0 0,0 0,0 0,0 0,0 0,0 0,0 0,0 0,0 0,0 0,0 0,0 2,0-2,0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0,-16 55,16-55,0 0,0 0,0 0,0 0,0 0,0 0,0 0,0 0,0 0,0 0,0 0,0 0,0 0,0 0,0 0,0 0,0 0,0 0,0 0,0 0,0 0,0 0,0 0,0 0,0 0,0 0,0 0,0 0,0 0,0 0,0 0,0 0,0 0,0 0,0 0,0 0,0 0,0 0,0 0,0 0,0 0,0 0,0 0,0 0,0 0,0 0,-4 2,4-2,0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0,-3 3,3-3,0 0,0 0,0 0,0 0,0 0,0 0,0 0,0 0,0 0,0 0,0 0,0 0,0 0,0 0,0 0,0 0,0 0,0 0,0 0,0 0,0 0,0 0,0 0,0 0,0 0,0 0,0 0,0 0,0 0,0 0,2 0,-2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3,0-3,0 0,0 0,0 0,0 0,0 0,0 0,0 0,0 0,0 0,0 0,0 0,0 0,0 0,0 0,0 0,0 0,0 0,0 0,0 0,0 0,0 0,0 0,0 0,0 0,0 0,0 0,0 0,0 0,0 0,0 0,0 0,0 0,0 0,0 0,0 0,0 0,0 0,0 0,0 0,0 0,0 2,0-2,0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0,5 3,-5-3,0 0,0 0,0 0,0 0,0 0,0 0,0 0,0 0,0 0,0 0,0 0,0 0,0 0,0 0,0 0,0 0,0 0,0 0,0 0,0 0,0 0,0 0,0 0,0 0,0 0,0 0,0 0,0 0,0 0,0 0,0 0,0 0,0 0,0 0,0 0,0 0,6 4,-6-4,0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0,7 10,-7-10,1 9,-1-9,0 0,0 0,0 0,0 0,0 0,0 0,0 0,0 0,0 0,0 0,0 0,0 0,0 0,0 0,0 0,0 0,0 0,0 0,0 0,0 0,0 0,0 0,0 0,0 0,0 0,0 0,0 0,0 0,0 0,0 0,0 0,0 0,0 0,0 0,0 0,0 0,0 0,0 0,0 0,0 0,0 0,0 0,0 0,0 0,0 0,0 0,0 0,0 0,0 0,0 0,0 0,0 0,0 0,0 0,0 0,0 0,0 0,0 0,0 0,0 0,0 0,0 0,0 0,0 0,0 0,0 0,0 0,5 12,-5-12,0 0,0 0,0 0,0 0,0 0,0 0,0 0,0 0,0 0,0 0,0 0,0 0,0 0,0 0,0 0,0 0,0 0,0 0,0 0,0 0,0 0,0 0,0 0,0 0,0 0,0 0,0 0,0 0,0 0,0 0,0 0,0 0,0 0,0 0,0 0,0 0,0 0,0 0,1 5,-1-5,0 0,0 0,0 0,0 0,0 0,0 0,0 0,0 0,0 0,0 0,0 0,0 0,0 0,0 0,0 0,0 0,0 0,0 0,0 0,0 0,0 0,0 0,0 0,0 0,0 0,0 0,0 0,0 0,0 0,0 0,0 0,0 0,0 0,0 0,0 0,0 0,0 0,0 0,0 0,0 0,0 0,0 0,0 0,3 13,-3-13,0 0,0 0,0 0,0 0,0 0,0 0,0 0,0 0,0 0,0 0,0 0,0 0,0 0,0 0,0 0,0 0,0 0,0 0,0 0,0 0,0 0,0 0,0 0,0 0,0 0,0 0,0 0,3 10,-3-10,0 0,0 0,0 0,0 0,0 0,0 0,0 0,0 0,0 0,0 0,0 0,0 0,0 0,0 0,0 0,0 0,0 0,0 0,0 0,0 0,0 0,0 0,0 0,0 0,0 0,0 0,0 0,0 0,0 0,0 0,0 0,0 0,0 0,0 0,0 0,0 0,0 0,0 0,0 0,0 0,0 0,0 0,0 0,0 0,0 0,0 0,1 7,-1-7,0 0,0 0,0 0,0 0,0 0,0 0,0 0,0 0,0 0,0 0,0 0,0 0,0 0,0 0,0 0,0 0,0 0,0 0,0 0,0 0,0 0,0 0,0 0,0 0,0 1,0-1,0 0,0 0,0 0,0 0,0 0,0 0,0 0,0 0,0 0,0 0,0 0,0 0,0 0,0 0,0 0,0 0,0 0,0 0,0 0,0 0,0 0,0 0,0 0,0 0,0 0,0 0,0 0,0 0,0 0,0 0,0 0,0 0,0 0,0 0,0 0,0 0,0 0,0 0,0 0,0 0,0 0,0 0,0 0,0 0,0 0,0 0,0 0,0 1,0-1,0 0,0 0,0 0,0 0,0 0,0 0,0 0,0 0,0 0,0 0,0 0,0 0,0 0,0 0,0 0,0 0,0 0,0 0,0 0,0 0,0 0,1 2,-1-2,0 0,0 0,0 0,0 0,0 0,0 0,0 0,0 0,0 0,0 0,0 0,0 0,0 0,0 0,0 0,0 0,0 0,0 0,0 0,0 0,0 0,0 0,0 0,0 0,0 0,0 0,0 0,0 0,0 0,0 0,0 0,0 0,0 0,0 0,0 0,0 0,0 0,0 0,0 0,0 0,0 0,2 4,-2-4,0 0,0 0,0 0,0 0,0 0,0 0,0 0,0 1,0-1,0 0,0 0,0 0,0 0,0 0,0 0,0 0,0 0,0 0,0 0,0 0,0 0,0 0,0 0,0 0,0 0,0 0,0 0,0 0,0 0,0 0,0 0,0 0,0 0,0 0,0 0,0 0,0 0,0 0,0 0,0 0,0 0,0 0,0 0,0 0,3 7,-3-7,0 0,0 0,0 0,0 0,0 0,0 0,0 0,0 0,0 0,0 0,0 0,0 0,0 0,0 0,0 0,1 1,-1-1,0 0,0 0,0 0,0 0,0 0,0 0,0 0,0 0,0 0,0 0,0 0,0 0,0 0,0 0,0 0,0 0,0 0,0 0,3 7,-3-7,0 0,0 0,0 0,0 0,0 0,0 0,0 0,0 0,0 0,0 0,0 0,0 0,1 2,-1-2,0 0,0 0,0 0,0 0,0 0,0 0,0 0,0 0,0 0,0 0,0 0,0 0,0 0,0 0,0 0,0 0,0 0,0 0,0 0,0 0,0 0,0 0,0 0,4 7,-4-7,0 0,0 0,0 0,0 0,0 0,0 0,0 0,0 0,0 0,3 4,-3-4,0 0,0 0,0 0,0 0,0 0,0 0,0 0,0 0,0 0,0 0,0 0,0 0,0 0,0 0,0 0,0 0,0 0,4 8,-4-8,3 3,-3-3,0 0,0 0,0 0,0 0,0 0,0 0,0 0,0 0,0 0,0 0,0 0,6 10,-6-10,0 0,0 0,0 0,3 4,-3-4,0 0,0 0,0 0,0 0,0 0,14 23,-14-23,22 36,-22-36,0 0,0 0,0 0,0 0,13 17,-13-17,0 0,0 0,14 18,-14-18,0 0,0 0,0 0,13 18,3 5,-16-23,0 0,13 16,-13-16,13 18,-13-18,18 22,7 8,-25-30,18 20,9 5,-27-25,23 21,7 6,-30-27,20 17,8 5,-28-22,21 16,7 5,-28-21,20 13,5 4,-25-17,30 19,12 5,-42-24,32 18,-32-18,44 23,-44-23,26 14,8 1,-34-15,25 12,10 5,-35-17,26 10,5 2,-31-12,26 9,11 3,-37-12,24 7,7 0,-31-7,32 8,11 2,-43-10,27 6,5 1,-32-7,30 4,9 1,-39-5,25 3,11 2,-36-5,35 3,10-3,-45 0,28 0,11-1,-39 1,34-3,12-1,-46 4,29-2,-29 2,37-4,-37 4,42-5,11-4,-53 9,47-7,12-8,-59 15,40-11,12-5,-52 16,40-12,9-3,-49 15,42-13,14-3,-56 16,38-11,11-3,-49 14,33-10,10-1,-43 11,185-61,-185 61,54-21,-54 21,67-26,-39 15,-28 11,48-27,-21 8,-27 19,39-32,-19 15,-20 17,25-26,-15 11,-10 15,17-18,-8 7,-9 11,0 0,14-17,-5 9,-9 8,11-20,-7 7,-4 13,12-26,-3 10,-9 16,13-26,-7 12,-6 14,7-16,-5 12,-2 4,0-4,-1 5,1-1,-3 1,0 0,3-1,-2-1,2 1,0-1,0 1,-3-3,-1-1,4 4,-5-4,5 1,0 3,-4 0,1 2,3-2,-2 1,2 0,0-1,4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</inkml:traceFormat>
        <inkml:channelProperties>
          <inkml:channelProperty channel="X" name="resolution" value="642.49017" units="1/cm"/>
          <inkml:channelProperty channel="Y" name="resolution" value="1149.71924" units="1/cm"/>
        </inkml:channelProperties>
      </inkml:inkSource>
      <inkml:timestamp xml:id="ts0" timeString="2018-05-31T10:45:43.01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 0,'0'0,"0"0,0 0,0 0,0 0,0 0,0 0,0 0,0 0,0 0,0 0,0 0,0 0,0 0,0 0,0 0,0 0,0 0,0 0,0 0,0 0,0 0,0 0,0 0,0 0,0 0,0 0,0 0,0 0,0 0,0 0,0 0,0 0,0 0,0 0,0 0,0 0,0 0,0 0,0 0,0 0,0 0,0 0,0-1,0 1,0 0,0 0,0 0,0 0,0 0,0 0,0 0,0 0,0 0,0 0,0 0,0 0,0 0,0 0,0 0,0 0,0 0,0 0,0 0,0 0,0 0,-2 0,2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0,0 0,2 1,-2-1,0 0,0 0,0 0,0 0,0 0,0 0,0 0,0 0,0 0,0 0,0 0,0 0,0 0,0 0,0 0,0 0,0 0,0 0,0 0,0 0,0 0,0 0,0 0,0 0,0 0,0 0,0 0,0 0,0 0,0 0,0 0,0 0,0 0,0 0,0 0,0 0,0 0,0 0,0 0,0 0,0 0,0 0,0 0,0 0,0 0,5 17,-5-17,0 0,0 0,0 0,0 0,0 0,0 0,0 0,0 0,0 0,0 0,0 0,0 0,0 0,0 0,0 0,0 0,0 0,0 0,0 0,0 0,0 0,0 0,0 0,0 0,0 0,0 6,0-6,0 0,0 0,0 0,0 0,0 0,0 0,0 0,0 0,0 0,0 0,0 0,0 0,0 0,0 0,0 0,0 0,0 0,0 0,0 0,0 0,0 0,0 0,0 0,0 0,0 0,0 0,0 0,0 0,0 0,0 0,0 0,0 0,0 0,0 0,0 0,0 0,0 0,0 0,0 0,0 0,0 0,0 0,0 0,0 0,0 0,0 0,0 0,0 0,-1 6,1-6,0 0,0 0,0 0,0 0,0 0,0 0,0 0,0 0,0 0,0 0,0 0,0 0,0 0,0 0,0 0,0 0,0 0,0 0,0 0,0 0,0 0,0 0,-1 1,1-1,0 0,0 0,0 0,0 0,0 0,0 0,0 0,0 0,0 0,0 0,0 0,0 0,0 0,0 0,0 0,0 0,0 0,0 0,0 0,0 0,0 0,0 0,0 0,0 0,0 0,0 0,0 0,0 0,0 0,0 0,0 0,0 0,0 0,0 0,0 0,0 0,0 0,0 0,0 0,0 0,0 0,0 0,0 0,-2 7,2-7,0 0,0 0,0 0,0 0,0 6,0-6,0 0,0 0,0 0,0 0,0 0,0 0,0 0,0 0,0 0,0 0,0 0,0 0,0 0,0 0,0 0,0 0,0 0,0 0,0 0,0 0,0 0,0 0,0 0,0 0,0 0,0 0,0 0,0 0,0 0,0 0,0 0,0 0,0 0,0 0,0 0,0 0,0 0,0 0,0 0,0 0,0 0,0 0,0 0,0 0,0 0,0 0,0 0,0 0,0 0,0 0,0 0,0 0,0 0,0 0,0 0,0 2,0-2,0 0,0 0,0 0,0 0,0 0,0 0,0 0,0 0,0 0,0 0,0 0,0 0,0 0,0 0,0 0,0 0,0 0,0 0,0 0,0 0,0 0,0 0,0 0,0 0,0 0,0 0,0 0,0 0,0 0,0 0,0 0,0 4,0-4,0 0,0 0,0 0,0 0,0 0,0 0,0 0,0 0,0 0,0 0,0 0,0 0,0 0,0 3,0-3,0 0,0 0,0 0,0 0,0 0,0 0,0 0,0 0,0 0,0 0,0 0,0 0,0 0,0 0,0 0,0 0,0 0,0 0,0 0,0 0,0 0,0 0,0 0,0 0,0 0,-1 10,1-10,0 0,0 0,0 0,0 0,0 0,0 0,0 0,0 0,0 0,0 0,0 4,0-4,0 0,0 0,0 0,0 0,0 0,0 0,0 0,0 0,0 0,0 0,-2 25,2-25,0 0,0 0,0 0,0 0,0 0,0 0,0 0,0 0,0 0,0 0,0 0,0 0,0 0,0 0,0 0,0 41,0-41,0 0,0 0,0 0,0 0,0 0,0 0,0 0,0 0,0 0,0 0,0 0,0 27,0-27,0 0,0 0,0 0,2 34,-2-34,0 0,0 0,0 0,0 0,0 0,1 34,-1-34,3 46,-3-46,0 0,3 31,4 11,-7-42,0 0,4 19,2 5,-6-24,5 18,-5-18,12 24,-12-24,0 0,7 18,1-1,-8-17,11 22,6 9,-17-31,14 21,6 6,-20-27,15 19,8 7,-23-26,17 19,6 5,-23-24,14 14,5 2,-19-16,17 14,9 5,-26-19,17 12,-17-12,23 15,-23-15,25 16,13 4,-38-20,28 13,10 1,-38-14,31 13,11 1,-42-14,33 12,12 3,-45-15,28 13,10-2,-38-11,35 8,15 3,-50-11,32 5,10 2,-42-7,39 6,-39-6,0 0,54 5,-54-5,36 3,12 3,-48-6,41 6,11-3,-52-3,36 3,13 1,-49-4,45 4,14-2,-59-2,42 3,-42-3,56 2,-56-2,45 2,14-4,-59 2,41-1,14-2,-55 3,56-6,16-8,-72 14,49-9,17-5,-66 14,47-11,14-5,-61 16,42-12,14-4,-56 16,38-10,10-8,-48 18,42-13,-42 13,56-17,-56 17,48-16,14-8,-62 24,40-14,14-5,-54 19,36-13,12-6,-48 19,35-15,11-6,-46 21,44-20,-44 20,56-27,-56 27,35-19,11-3,-46 22,172-86,-127 61,-45 25,56-34,-35 20,-21 14,34-25,-18 10,-16 15,27-22,-14 11,-13 11,25-24,-10 6,-15 18,27-31,-11 12,-16 19,32-40,-32 40,22-26,-22 26,26-32,-19 22,-7 10,8-15,-7 8,-1 7,0-9,-1 5,1 4,3-12,0 3,-3 9,4-12,-1 9,-3 3,0 0,-2 4,2-4,0 2,0-5,0 3,-4-1,-2 1,6 0,-1 1,1-1,0 0,-31 16,33-22,-2 6,2-8,1 3,-3 5,0-1,0 5,0-4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5-04-30T11:53:49.05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6" tIns="49514" rIns="99026" bIns="49514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297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6" tIns="49514" rIns="99026" bIns="4951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1288" y="769938"/>
            <a:ext cx="6816725" cy="383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1" y="4861444"/>
            <a:ext cx="567944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6" tIns="49514" rIns="99026" bIns="495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721109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6" tIns="49514" rIns="99026" bIns="4951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297" y="9721109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26" tIns="49514" rIns="99026" bIns="4951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1E7D97A6-0F4A-495E-8CF1-7AC27B20E8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2961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4CED5A-67F9-4640-AE68-BFD39A6F48D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957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D75AD3-4A5B-4B48-B77E-FCF120F7188C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59340"/>
            <a:ext cx="5680075" cy="4605337"/>
          </a:xfrm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2812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D75AD3-4A5B-4B48-B77E-FCF120F7188C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59340"/>
            <a:ext cx="5680075" cy="4605337"/>
          </a:xfrm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5742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9938"/>
            <a:ext cx="6816725" cy="38354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0875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9938"/>
            <a:ext cx="6816725" cy="38354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132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9938"/>
            <a:ext cx="6816725" cy="38354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9060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9938"/>
            <a:ext cx="6816725" cy="38354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555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9938"/>
            <a:ext cx="6816725" cy="383540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242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9938"/>
            <a:ext cx="6816725" cy="38354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2144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9938"/>
            <a:ext cx="6816725" cy="3835400"/>
          </a:xfrm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9046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9938"/>
            <a:ext cx="6816725" cy="383540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03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9938"/>
            <a:ext cx="6816725" cy="3835400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1920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9938"/>
            <a:ext cx="6818312" cy="3836987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3549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9938"/>
            <a:ext cx="6816725" cy="3835400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5100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9938"/>
            <a:ext cx="6816725" cy="3835400"/>
          </a:xfrm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064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9938"/>
            <a:ext cx="6816725" cy="3835400"/>
          </a:xfrm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3679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85B777-A885-4512-95BB-E4E9BDD0107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59340"/>
            <a:ext cx="5680075" cy="4605337"/>
          </a:xfrm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50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9938"/>
            <a:ext cx="6816725" cy="383540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797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9938"/>
            <a:ext cx="6816725" cy="3835400"/>
          </a:xfrm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3302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9938"/>
            <a:ext cx="6816725" cy="38354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358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46044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9938"/>
            <a:ext cx="6816725" cy="38354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2865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C2D4FD-34CD-4612-8A30-529CE89EFF61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59340"/>
            <a:ext cx="5680075" cy="4605337"/>
          </a:xfrm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903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9938"/>
            <a:ext cx="6816725" cy="3835400"/>
          </a:xfrm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7961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B5A9A1-AA1E-4DC0-A9B5-DA0EA96C44DF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59340"/>
            <a:ext cx="5680075" cy="4605337"/>
          </a:xfrm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9371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D8BF40-02D8-493C-85AA-345A7EBAC2F2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59340"/>
            <a:ext cx="5680075" cy="4605337"/>
          </a:xfrm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9149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8F283D-279B-45AD-B846-CFACDF3B01A4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59340"/>
            <a:ext cx="5680075" cy="4605337"/>
          </a:xfrm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4119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46960F-68B0-46F7-9B7E-96CDF42E7489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59340"/>
            <a:ext cx="5680075" cy="4605337"/>
          </a:xfrm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1715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D25BFC-6169-4B67-92E7-B5685795E946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59340"/>
            <a:ext cx="5680075" cy="4605337"/>
          </a:xfrm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833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>
            <a:lvl1pPr>
              <a:defRPr sz="4400" b="0"/>
            </a:lvl1pPr>
          </a:lstStyle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9448800" cy="1752600"/>
          </a:xfrm>
        </p:spPr>
        <p:txBody>
          <a:bodyPr/>
          <a:lstStyle>
            <a:lvl1pPr marL="0" indent="0" algn="l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fr-CH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C9D96D-26C0-43EC-B9D3-249939157AB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40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9185" y="1052513"/>
            <a:ext cx="5801783" cy="56896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4167" y="1052513"/>
            <a:ext cx="5803900" cy="56896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88EFA-4CF3-4386-B551-3CC9AE9B805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399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34" y="0"/>
            <a:ext cx="11713633" cy="908050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9185" y="1052513"/>
            <a:ext cx="5801783" cy="568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4167" y="1052513"/>
            <a:ext cx="5803900" cy="568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20481-57D5-4B9E-830C-7B5BBB1098E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201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565" y="0"/>
            <a:ext cx="11065561" cy="908050"/>
          </a:xfrm>
        </p:spPr>
        <p:txBody>
          <a:bodyPr/>
          <a:lstStyle>
            <a:lvl1pPr>
              <a:defRPr sz="3200" b="0"/>
            </a:lvl1pPr>
          </a:lstStyle>
          <a:p>
            <a:r>
              <a:rPr lang="en-US" noProof="0"/>
              <a:t>Click to edit Master title style</a:t>
            </a:r>
            <a:endParaRPr lang="en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565" y="1073295"/>
            <a:ext cx="9433048" cy="56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  <a:lvl2pPr marL="405000"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0382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1" y="1052513"/>
            <a:ext cx="9649073" cy="56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  <a:lvl2pPr marL="557213" indent="-214313">
              <a:buFont typeface="Arial" panose="020B0604020202020204" pitchFamily="34" charset="0"/>
              <a:buChar char="•"/>
              <a:defRPr sz="1500"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D42D046B-9B48-43E5-9FA7-F1852605721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9536" y="188641"/>
            <a:ext cx="1566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0" noProof="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561344488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40DE49-4246-4011-B964-D654E5D2EC1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484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0E906B-EEDA-48BE-9AED-19AEAF4AB5F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43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2C9490-29B1-450A-A54A-1A528E3E45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889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3F11B8-A34A-4C5B-A5FD-CF5C34B1A0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105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04775"/>
            <a:ext cx="12020551" cy="6286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036638"/>
            <a:ext cx="5427133" cy="58213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341533" y="1036638"/>
            <a:ext cx="5429251" cy="5821362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fr-CH" noProof="0"/>
          </a:p>
        </p:txBody>
      </p:sp>
    </p:spTree>
    <p:extLst>
      <p:ext uri="{BB962C8B-B14F-4D97-AF65-F5344CB8AC3E}">
        <p14:creationId xmlns:p14="http://schemas.microsoft.com/office/powerpoint/2010/main" val="1343674384"/>
      </p:ext>
    </p:extLst>
  </p:cSld>
  <p:clrMapOvr>
    <a:masterClrMapping/>
  </p:clrMapOvr>
  <p:transition/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04775"/>
            <a:ext cx="12020551" cy="6286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036638"/>
            <a:ext cx="5427133" cy="58213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341533" y="1036638"/>
            <a:ext cx="5429251" cy="5821362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fr-CH" noProof="0"/>
          </a:p>
        </p:txBody>
      </p:sp>
    </p:spTree>
    <p:extLst>
      <p:ext uri="{BB962C8B-B14F-4D97-AF65-F5344CB8AC3E}">
        <p14:creationId xmlns:p14="http://schemas.microsoft.com/office/powerpoint/2010/main" val="377285793"/>
      </p:ext>
    </p:extLst>
  </p:cSld>
  <p:clrMapOvr>
    <a:masterClrMapping/>
  </p:clrMapOvr>
  <p:transition/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3936" y="0"/>
            <a:ext cx="11713633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9185" y="1052513"/>
            <a:ext cx="10105288" cy="568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73412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377086" y="6597650"/>
            <a:ext cx="814916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50">
                <a:solidFill>
                  <a:schemeClr val="tx1"/>
                </a:solidFill>
                <a:latin typeface="+mj-lt"/>
                <a:cs typeface="+mn-cs"/>
              </a:defRPr>
            </a:lvl1pPr>
          </a:lstStyle>
          <a:p>
            <a:pPr>
              <a:defRPr/>
            </a:pPr>
            <a:fld id="{D42D046B-9B48-43E5-9FA7-F1852605721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781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>
          <a:solidFill>
            <a:srgbClr val="0099CC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None/>
        <a:defRPr sz="24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1pPr>
      <a:lvl2pPr marL="342900" indent="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None/>
        <a:defRPr sz="24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</a:defRPr>
      </a:lvl2pPr>
      <a:lvl3pPr marL="685800" indent="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None/>
        <a:defRPr sz="18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3"/>
        </a:buBlip>
        <a:defRPr sz="16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3"/>
        </a:buBlip>
        <a:defRPr sz="16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3"/>
        </a:buBlip>
        <a:defRPr sz="1050">
          <a:solidFill>
            <a:srgbClr val="5F5F5F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3"/>
        </a:buBlip>
        <a:defRPr sz="1050">
          <a:solidFill>
            <a:srgbClr val="5F5F5F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3"/>
        </a:buBlip>
        <a:defRPr sz="1050">
          <a:solidFill>
            <a:srgbClr val="5F5F5F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3"/>
        </a:buBlip>
        <a:defRPr sz="1050">
          <a:solidFill>
            <a:srgbClr val="5F5F5F"/>
          </a:solidFill>
          <a:latin typeface="+mn-lt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customXml" Target="../ink/ink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280.png"/><Relationship Id="rId4" Type="http://schemas.openxmlformats.org/officeDocument/2006/relationships/image" Target="../media/image310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42.png"/><Relationship Id="rId5" Type="http://schemas.openxmlformats.org/officeDocument/2006/relationships/tags" Target="../tags/tag7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46.png"/><Relationship Id="rId5" Type="http://schemas.openxmlformats.org/officeDocument/2006/relationships/tags" Target="../tags/tag9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" Type="http://schemas.openxmlformats.org/officeDocument/2006/relationships/image" Target="../media/image47.png"/><Relationship Id="rId21" Type="http://schemas.openxmlformats.org/officeDocument/2006/relationships/image" Target="../media/image62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65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9" Type="http://schemas.openxmlformats.org/officeDocument/2006/relationships/image" Target="../media/image60.png"/><Relationship Id="rId4" Type="http://schemas.openxmlformats.org/officeDocument/2006/relationships/customXml" Target="../ink/ink3.xml"/><Relationship Id="rId22" Type="http://schemas.openxmlformats.org/officeDocument/2006/relationships/image" Target="../media/image48.png"/><Relationship Id="rId27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2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1.xml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5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3.xml"/><Relationship Id="rId5" Type="http://schemas.openxmlformats.org/officeDocument/2006/relationships/image" Target="../media/image73.png"/><Relationship Id="rId4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openxmlformats.org/officeDocument/2006/relationships/image" Target="../media/image7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92.png"/><Relationship Id="rId5" Type="http://schemas.openxmlformats.org/officeDocument/2006/relationships/tags" Target="../tags/tag17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86.png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86.png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95.png"/><Relationship Id="rId4" Type="http://schemas.openxmlformats.org/officeDocument/2006/relationships/image" Target="../media/image9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1090.png"/><Relationship Id="rId4" Type="http://schemas.openxmlformats.org/officeDocument/2006/relationships/tags" Target="../tags/tag3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72942" y="362743"/>
            <a:ext cx="4533900" cy="5114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82385" y="1918064"/>
            <a:ext cx="3651069" cy="1470025"/>
          </a:xfrm>
        </p:spPr>
        <p:txBody>
          <a:bodyPr/>
          <a:lstStyle/>
          <a:p>
            <a:r>
              <a:rPr lang="en-US" dirty="0"/>
              <a:t>Palm Calculus</a:t>
            </a:r>
            <a:br>
              <a:rPr lang="en-US" dirty="0"/>
            </a:br>
            <a:r>
              <a:rPr lang="en-US" dirty="0"/>
              <a:t>Part 2</a:t>
            </a:r>
            <a:br>
              <a:rPr lang="en-US" dirty="0"/>
            </a:br>
            <a:r>
              <a:rPr lang="en-US" i="1" dirty="0"/>
              <a:t>Theory</a:t>
            </a:r>
            <a:br>
              <a:rPr lang="en-US" dirty="0"/>
            </a:br>
            <a:br>
              <a:rPr lang="en-US" dirty="0"/>
            </a:br>
            <a:endParaRPr lang="en-US" sz="3200" i="1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02570" y="4161205"/>
            <a:ext cx="4267200" cy="1752600"/>
          </a:xfrm>
        </p:spPr>
        <p:txBody>
          <a:bodyPr/>
          <a:lstStyle/>
          <a:p>
            <a:pPr algn="l"/>
            <a:r>
              <a:rPr lang="en-US" dirty="0"/>
              <a:t>Jean-Yves Le Boudec</a:t>
            </a:r>
            <a:br>
              <a:rPr lang="en-US" dirty="0"/>
            </a:br>
            <a:r>
              <a:rPr lang="en-US" dirty="0"/>
              <a:t>2021</a:t>
            </a:r>
          </a:p>
        </p:txBody>
      </p:sp>
      <p:sp>
        <p:nvSpPr>
          <p:cNvPr id="3077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D90B0F78-1DF0-467C-884F-4B922EB9371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Image 29">
            <a:extLst>
              <a:ext uri="{FF2B5EF4-FFF2-40B4-BE49-F238E27FC236}">
                <a16:creationId xmlns:a16="http://schemas.microsoft.com/office/drawing/2014/main" id="{649F09B2-8747-4551-923E-7827E85BF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1655">
            <a:off x="5916692" y="1847180"/>
            <a:ext cx="1033424" cy="370595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8EAA99D-9021-44A7-A8A0-745CF475152E}"/>
              </a:ext>
            </a:extLst>
          </p:cNvPr>
          <p:cNvSpPr/>
          <p:nvPr/>
        </p:nvSpPr>
        <p:spPr bwMode="auto">
          <a:xfrm>
            <a:off x="5852504" y="2105526"/>
            <a:ext cx="1359568" cy="498451"/>
          </a:xfrm>
          <a:custGeom>
            <a:avLst/>
            <a:gdLst>
              <a:gd name="connsiteX0" fmla="*/ 30938 w 1359568"/>
              <a:gd name="connsiteY0" fmla="*/ 73909 h 498451"/>
              <a:gd name="connsiteX1" fmla="*/ 307664 w 1359568"/>
              <a:gd name="connsiteY1" fmla="*/ 72190 h 498451"/>
              <a:gd name="connsiteX2" fmla="*/ 440012 w 1359568"/>
              <a:gd name="connsiteY2" fmla="*/ 39533 h 498451"/>
              <a:gd name="connsiteX3" fmla="*/ 740801 w 1359568"/>
              <a:gd name="connsiteY3" fmla="*/ 39533 h 498451"/>
              <a:gd name="connsiteX4" fmla="*/ 983152 w 1359568"/>
              <a:gd name="connsiteY4" fmla="*/ 53283 h 498451"/>
              <a:gd name="connsiteX5" fmla="*/ 1122374 w 1359568"/>
              <a:gd name="connsiteY5" fmla="*/ 44689 h 498451"/>
              <a:gd name="connsiteX6" fmla="*/ 1261597 w 1359568"/>
              <a:gd name="connsiteY6" fmla="*/ 30939 h 498451"/>
              <a:gd name="connsiteX7" fmla="*/ 1352693 w 1359568"/>
              <a:gd name="connsiteY7" fmla="*/ 0 h 498451"/>
              <a:gd name="connsiteX8" fmla="*/ 1359568 w 1359568"/>
              <a:gd name="connsiteY8" fmla="*/ 474388 h 498451"/>
              <a:gd name="connsiteX9" fmla="*/ 0 w 1359568"/>
              <a:gd name="connsiteY9" fmla="*/ 498451 h 498451"/>
              <a:gd name="connsiteX10" fmla="*/ 30938 w 1359568"/>
              <a:gd name="connsiteY10" fmla="*/ 73909 h 4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59568" h="498451">
                <a:moveTo>
                  <a:pt x="30938" y="73909"/>
                </a:moveTo>
                <a:lnTo>
                  <a:pt x="307664" y="72190"/>
                </a:lnTo>
                <a:lnTo>
                  <a:pt x="440012" y="39533"/>
                </a:lnTo>
                <a:lnTo>
                  <a:pt x="740801" y="39533"/>
                </a:lnTo>
                <a:lnTo>
                  <a:pt x="983152" y="53283"/>
                </a:lnTo>
                <a:lnTo>
                  <a:pt x="1122374" y="44689"/>
                </a:lnTo>
                <a:lnTo>
                  <a:pt x="1261597" y="30939"/>
                </a:lnTo>
                <a:lnTo>
                  <a:pt x="1352693" y="0"/>
                </a:lnTo>
                <a:cubicBezTo>
                  <a:pt x="1354985" y="158129"/>
                  <a:pt x="1357276" y="316259"/>
                  <a:pt x="1359568" y="474388"/>
                </a:cubicBezTo>
                <a:lnTo>
                  <a:pt x="0" y="498451"/>
                </a:lnTo>
                <a:lnTo>
                  <a:pt x="30938" y="73909"/>
                </a:lnTo>
                <a:close/>
              </a:path>
            </a:pathLst>
          </a:cu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7014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Intensity of a Stationary Point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52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dirty="0">
                    <a:solidFill>
                      <a:srgbClr val="FF3300"/>
                    </a:solidFill>
                  </a:rPr>
                  <a:t>Intensity</a:t>
                </a:r>
                <a:r>
                  <a:rPr lang="en-US" dirty="0"/>
                  <a:t> of selected transitions: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:= expected number of events per time unit</a:t>
                </a:r>
              </a:p>
              <a:p>
                <a:pPr eaLnBrk="1" hangingPunct="1">
                  <a:lnSpc>
                    <a:spcPct val="90000"/>
                  </a:lnSpc>
                </a:pPr>
                <a:endParaRPr lang="en-US" b="1" dirty="0"/>
              </a:p>
              <a:p>
                <a:pPr>
                  <a:lnSpc>
                    <a:spcPct val="90000"/>
                  </a:lnSpc>
                </a:pPr>
                <a:r>
                  <a:rPr lang="en-US" dirty="0"/>
                  <a:t>To estimate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a simulation of duration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events</a:t>
                </a:r>
              </a:p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eaLnBrk="1" hangingPunct="1">
                  <a:lnSpc>
                    <a:spcPct val="90000"/>
                  </a:lnSpc>
                </a:pPr>
                <a:endParaRPr lang="en-US" dirty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dirty="0" err="1"/>
                  <a:t>E.g</a:t>
                </a:r>
                <a:r>
                  <a:rPr lang="en-US" dirty="0"/>
                  <a:t>: (</a:t>
                </a:r>
                <a:r>
                  <a:rPr lang="en-US" dirty="0">
                    <a:solidFill>
                      <a:srgbClr val="FF0000"/>
                    </a:solidFill>
                  </a:rPr>
                  <a:t>Poisson process</a:t>
                </a:r>
                <a:r>
                  <a:rPr lang="en-US" dirty="0"/>
                  <a:t>: ) </a:t>
                </a:r>
                <a:br>
                  <a:rPr lang="en-US" dirty="0"/>
                </a:br>
                <a:r>
                  <a:rPr lang="en-US" dirty="0"/>
                  <a:t>events occur at 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 err="1"/>
                  <a:t>iid</a:t>
                </a:r>
                <a:r>
                  <a:rPr lang="en-US" dirty="0"/>
                  <a:t> Expo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br>
                  <a:rPr lang="en-CA" dirty="0"/>
                </a:br>
                <a:r>
                  <a:rPr lang="en-CA" dirty="0"/>
                  <a:t>(</a:t>
                </a:r>
                <a:r>
                  <a:rPr lang="en-CA" dirty="0" err="1"/>
                  <a:t>memoriless</a:t>
                </a:r>
                <a:r>
                  <a:rPr lang="en-CA" dirty="0"/>
                  <a:t>: next arrival is independent of the past)</a:t>
                </a:r>
                <a:endParaRPr lang="en-US" dirty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dirty="0"/>
                  <a:t>For the Poisson process of rate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, the intensity is also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pPr eaLnBrk="1" hangingPunct="1">
                  <a:lnSpc>
                    <a:spcPct val="90000"/>
                  </a:lnSpc>
                </a:pPr>
                <a:endParaRPr lang="en-US" dirty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dirty="0"/>
                  <a:t>E.g.: RWP times when mobiles reach a waypoint: not a Poisson process; intensity = average </a:t>
                </a:r>
                <a:r>
                  <a:rPr lang="en-US" dirty="0" err="1"/>
                  <a:t>nb</a:t>
                </a:r>
                <a:r>
                  <a:rPr lang="en-US" dirty="0"/>
                  <a:t> of waypoints per time unit</a:t>
                </a:r>
              </a:p>
            </p:txBody>
          </p:sp>
        </mc:Choice>
        <mc:Fallback xmlns="">
          <p:sp>
            <p:nvSpPr>
              <p:cNvPr id="2765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968375"/>
                <a:ext cx="8229600" cy="4509316"/>
              </a:xfrm>
              <a:blipFill>
                <a:blip r:embed="rId3"/>
                <a:stretch>
                  <a:fillRect l="-1111" t="-1892" b="-1891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50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0584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7FBF6152-2F2B-4D73-B412-A2B87121B67B}" type="slidenum">
              <a:rPr lang="en-GB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193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Palm Calculus Formula 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76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dirty="0"/>
                  <a:t>  </a:t>
                </a:r>
                <a:r>
                  <a:rPr lang="en-US" dirty="0">
                    <a:solidFill>
                      <a:srgbClr val="FF3300"/>
                    </a:solidFill>
                  </a:rPr>
                  <a:t>Intensity Formula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where by convention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≤0&lt;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aseline="-25000" dirty="0"/>
              </a:p>
              <a:p>
                <a:pPr eaLnBrk="1" hangingPunct="1">
                  <a:lnSpc>
                    <a:spcPct val="90000"/>
                  </a:lnSpc>
                </a:pPr>
                <a:endParaRPr lang="en-US" baseline="-25000" dirty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dirty="0"/>
                  <a:t>Says that intensity = 1 / mean time between events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/>
                  <a:t>Example: Poisson process, mean time between events is the mean of Expo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US" dirty="0"/>
              </a:p>
              <a:p>
                <a:pPr>
                  <a:lnSpc>
                    <a:spcPct val="90000"/>
                  </a:lnSpc>
                </a:pPr>
                <a:r>
                  <a:rPr lang="en-US" dirty="0"/>
                  <a:t>Example: RWP: intensity is mean trip duration</a:t>
                </a:r>
              </a:p>
              <a:p>
                <a:pPr eaLnBrk="1" hangingPunct="1">
                  <a:lnSpc>
                    <a:spcPct val="90000"/>
                  </a:lnSpc>
                </a:pPr>
                <a:br>
                  <a:rPr lang="en-US" dirty="0"/>
                </a:br>
                <a:endParaRPr lang="en-US" dirty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dirty="0"/>
                  <a:t> </a:t>
                </a:r>
                <a:endParaRPr lang="en-US" b="1" dirty="0"/>
              </a:p>
            </p:txBody>
          </p:sp>
        </mc:Choice>
        <mc:Fallback xmlns="">
          <p:sp>
            <p:nvSpPr>
              <p:cNvPr id="2867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9" t="-1501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74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355388" y="6245225"/>
            <a:ext cx="836612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A0D1D6F9-1462-40C9-A98C-0A065651DB2E}" type="slidenum">
              <a:rPr lang="en-GB"/>
              <a:pPr/>
              <a:t>11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B559DC-1778-4B0D-82BC-D57DE4233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465" y="1275791"/>
            <a:ext cx="5227146" cy="123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55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PQuestion"/>
              <p:cNvSpPr>
                <a:spLocks noGrp="1"/>
              </p:cNvSpPr>
              <p:nvPr>
                <p:ph type="title"/>
              </p:nvPr>
            </p:nvSpPr>
            <p:spPr>
              <a:xfrm>
                <a:off x="80063" y="-1"/>
                <a:ext cx="10337113" cy="1215189"/>
              </a:xfrm>
            </p:spPr>
            <p:txBody>
              <a:bodyPr/>
              <a:lstStyle/>
              <a:p>
                <a:r>
                  <a:rPr lang="en-US" dirty="0"/>
                  <a:t>The interval between 2 buses is </a:t>
                </a:r>
                <a14:m>
                  <m:oMath xmlns:m="http://schemas.openxmlformats.org/officeDocument/2006/math">
                    <m:r>
                      <a:rPr lang="fr-CH" b="1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fr-CH" b="1" i="1" smtClean="0">
                        <a:latin typeface="Cambria Math" panose="02040503050406030204" pitchFamily="18" charset="0"/>
                      </a:rPr>
                      <m:t>𝑼</m:t>
                    </m:r>
                    <m:d>
                      <m:dPr>
                        <m:ctrlPr>
                          <a:rPr lang="fr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1" i="1" smtClean="0">
                            <a:latin typeface="Cambria Math" panose="02040503050406030204" pitchFamily="18" charset="0"/>
                          </a:rPr>
                          <m:t>𝟏𝟓</m:t>
                        </m:r>
                        <m:r>
                          <a:rPr lang="fr-CH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CH" b="1" i="1" smtClean="0">
                            <a:latin typeface="Cambria Math" panose="02040503050406030204" pitchFamily="18" charset="0"/>
                          </a:rPr>
                          <m:t>𝟐𝟓</m:t>
                        </m:r>
                      </m:e>
                    </m:d>
                    <m:r>
                      <a:rPr lang="fr-CH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minutes</a:t>
                </a:r>
              </a:p>
            </p:txBody>
          </p:sp>
        </mc:Choice>
        <mc:Fallback xmlns="">
          <p:sp>
            <p:nvSpPr>
              <p:cNvPr id="2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0063" y="-1"/>
                <a:ext cx="10337113" cy="1215189"/>
              </a:xfrm>
              <a:blipFill>
                <a:blip r:embed="rId4"/>
                <a:stretch>
                  <a:fillRect l="-1474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703388" y="1837228"/>
            <a:ext cx="8856662" cy="4904885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There are 2 buses in average per hour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There are 3 buses in average per hour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There are 4 buses in average per hour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None of the above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2061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Intensity formula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20 </m:t>
                        </m:r>
                      </m:den>
                    </m:f>
                    <m:r>
                      <a:rPr lang="fr-CH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CH" b="0" i="1" smtClean="0"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br>
                  <a:rPr lang="fr-CH" dirty="0"/>
                </a:br>
                <a:endParaRPr lang="fr-CH" dirty="0"/>
              </a:p>
              <a:p>
                <a:r>
                  <a:rPr lang="fr-CH" dirty="0" err="1"/>
                  <a:t>Answer</a:t>
                </a:r>
                <a:r>
                  <a:rPr lang="fr-CH" dirty="0"/>
                  <a:t> B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21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>
          <a:xfrm>
            <a:off x="343565" y="0"/>
            <a:ext cx="11421434" cy="908050"/>
          </a:xfrm>
        </p:spPr>
        <p:txBody>
          <a:bodyPr/>
          <a:lstStyle/>
          <a:p>
            <a:r>
              <a:rPr lang="en-US" dirty="0"/>
              <a:t>The validity of the formula in the previous question requires that …</a:t>
            </a:r>
          </a:p>
        </p:txBody>
      </p:sp>
      <p:sp>
        <p:nvSpPr>
          <p:cNvPr id="3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/>
              <a:t>The arrival process is Poisson</a:t>
            </a:r>
            <a:endParaRPr lang="en-US" dirty="0"/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The arrival process is stationary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The </a:t>
            </a:r>
            <a:r>
              <a:rPr lang="en-US" dirty="0" err="1"/>
              <a:t>interarrival</a:t>
            </a:r>
            <a:r>
              <a:rPr lang="en-US" dirty="0"/>
              <a:t> times are </a:t>
            </a:r>
            <a:r>
              <a:rPr lang="en-US" dirty="0" err="1"/>
              <a:t>iid</a:t>
            </a:r>
            <a:endParaRPr lang="en-US" dirty="0"/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None of the above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3733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Answer B. Palm calculus requires only </a:t>
            </a:r>
            <a:r>
              <a:rPr lang="en-US" dirty="0" err="1"/>
              <a:t>stationarity</a:t>
            </a:r>
            <a:r>
              <a:rPr lang="en-US" dirty="0"/>
              <a:t>. Note that a Poisson process is stationary, as is a process with independent </a:t>
            </a:r>
            <a:r>
              <a:rPr lang="en-US" dirty="0" err="1"/>
              <a:t>interarrival</a:t>
            </a:r>
            <a:r>
              <a:rPr lang="en-US" dirty="0"/>
              <a:t> times.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73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Palm Calculus Formula #2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76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dirty="0">
                    <a:solidFill>
                      <a:srgbClr val="FF3300"/>
                    </a:solidFill>
                  </a:rPr>
                  <a:t>Inversion Formula</a:t>
                </a:r>
                <a:r>
                  <a:rPr lang="en-US" dirty="0"/>
                  <a:t>	</a:t>
                </a:r>
              </a:p>
              <a:p>
                <a:pPr eaLnBrk="1" hangingPunct="1">
                  <a:lnSpc>
                    <a:spcPct val="90000"/>
                  </a:lnSpc>
                </a:pPr>
                <a:endParaRPr lang="en-US" dirty="0"/>
              </a:p>
              <a:p>
                <a:pPr eaLnBrk="1" hangingPunct="1">
                  <a:lnSpc>
                    <a:spcPct val="90000"/>
                  </a:lnSpc>
                </a:pPr>
                <a:endParaRPr lang="en-US" dirty="0"/>
              </a:p>
              <a:p>
                <a:pPr eaLnBrk="1" hangingPunct="1">
                  <a:lnSpc>
                    <a:spcPct val="90000"/>
                  </a:lnSpc>
                </a:pPr>
                <a:endParaRPr lang="en-US" dirty="0"/>
              </a:p>
              <a:p>
                <a:pPr eaLnBrk="1" hangingPunct="1">
                  <a:lnSpc>
                    <a:spcPct val="90000"/>
                  </a:lnSpc>
                </a:pPr>
                <a:endParaRPr lang="en-US" dirty="0"/>
              </a:p>
              <a:p>
                <a:pPr>
                  <a:lnSpc>
                    <a:spcPct val="90000"/>
                  </a:lnSpc>
                </a:pPr>
                <a:r>
                  <a:rPr lang="en-US" dirty="0"/>
                  <a:t>Here the quantity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jointly stationary with the simulation state.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/>
                  <a:t>Says that the expectation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at an arbitrary point in time, is equal to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the expectation, at an arbitrary event, of the integral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between two events.</a:t>
                </a:r>
              </a:p>
              <a:p>
                <a:pPr>
                  <a:lnSpc>
                    <a:spcPct val="9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2867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968375"/>
                <a:ext cx="8229600" cy="5157788"/>
              </a:xfrm>
              <a:blipFill>
                <a:blip r:embed="rId3"/>
                <a:stretch>
                  <a:fillRect l="-1111" t="-1655" r="-1704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74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355388" y="6245225"/>
            <a:ext cx="836612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A0D1D6F9-1462-40C9-A98C-0A065651DB2E}" type="slidenum">
              <a:rPr lang="en-GB"/>
              <a:pPr/>
              <a:t>16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4B016E-416F-4D20-8C22-6AF3C3097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850" y="1422174"/>
            <a:ext cx="6917574" cy="143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76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807" y="1"/>
            <a:ext cx="4004219" cy="2450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Joe’s Waiting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: arrivals of buses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dirty="0"/>
                  <a:t> waiting time for who arrives</a:t>
                </a:r>
                <a:br>
                  <a:rPr lang="en-CA" dirty="0"/>
                </a:br>
                <a:r>
                  <a:rPr lang="en-CA" dirty="0"/>
                  <a:t>at time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CA" dirty="0"/>
                  <a:t>Joe’s average waiting time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C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nary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d>
                  </m:oMath>
                </a14:m>
                <a:endParaRPr lang="en-CA" dirty="0"/>
              </a:p>
              <a:p>
                <a:r>
                  <a:rPr lang="en-CA" dirty="0"/>
                  <a:t>For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∈[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CA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CA" dirty="0"/>
                  <a:t> hence</a:t>
                </a:r>
                <a:br>
                  <a:rPr lang="en-CA" dirty="0"/>
                </a:br>
                <a:r>
                  <a:rPr lang="en-CA" dirty="0"/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  <m:r>
                      <a:rPr lang="en-CA" i="1">
                        <a:latin typeface="Cambria Math" panose="02040503050406030204" pitchFamily="18" charset="0"/>
                      </a:rPr>
                      <m:t>𝑑𝑠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0=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  <m:r>
                      <a:rPr lang="en-C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𝑑𝑠</m:t>
                    </m:r>
                    <m:sSup>
                      <m:sSup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CA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CA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CA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i="1" dirty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CA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i="1" dirty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CA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 dirty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CA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 dirty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CA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CA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dirty="0"/>
                  <a:t> is the average of the square of the interval between buses; in a simulation we estimate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CA" b="0" i="1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85" t="-8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863633" y="1902705"/>
            <a:ext cx="7792584" cy="1214959"/>
            <a:chOff x="740229" y="1458569"/>
            <a:chExt cx="7792584" cy="1214959"/>
          </a:xfrm>
        </p:grpSpPr>
        <p:cxnSp>
          <p:nvCxnSpPr>
            <p:cNvPr id="7" name="Straight Arrow Connector 6"/>
            <p:cNvCxnSpPr/>
            <p:nvPr/>
          </p:nvCxnSpPr>
          <p:spPr bwMode="auto">
            <a:xfrm flipV="1">
              <a:off x="740229" y="2072640"/>
              <a:ext cx="7792584" cy="52251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1785257" y="2046514"/>
              <a:ext cx="0" cy="200297"/>
            </a:xfrm>
            <a:prstGeom prst="line">
              <a:avLst/>
            </a:prstGeom>
            <a:noFill/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074554" y="1567430"/>
                  <a:ext cx="5567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CA" sz="2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4554" y="1567430"/>
                  <a:ext cx="556755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/>
            <p:cNvCxnSpPr/>
            <p:nvPr/>
          </p:nvCxnSpPr>
          <p:spPr bwMode="auto">
            <a:xfrm>
              <a:off x="2373085" y="2050865"/>
              <a:ext cx="0" cy="200297"/>
            </a:xfrm>
            <a:prstGeom prst="line">
              <a:avLst/>
            </a:prstGeom>
            <a:noFill/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2525485" y="2046511"/>
              <a:ext cx="0" cy="200297"/>
            </a:xfrm>
            <a:prstGeom prst="line">
              <a:avLst/>
            </a:prstGeom>
            <a:noFill/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>
              <a:off x="3148150" y="2042157"/>
              <a:ext cx="0" cy="200297"/>
            </a:xfrm>
            <a:prstGeom prst="line">
              <a:avLst/>
            </a:prstGeom>
            <a:noFill/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4127872" y="2037803"/>
              <a:ext cx="0" cy="200297"/>
            </a:xfrm>
            <a:prstGeom prst="line">
              <a:avLst/>
            </a:prstGeom>
            <a:noFill/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4750541" y="2033449"/>
              <a:ext cx="0" cy="200297"/>
            </a:xfrm>
            <a:prstGeom prst="line">
              <a:avLst/>
            </a:prstGeom>
            <a:noFill/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6252777" y="2029095"/>
              <a:ext cx="0" cy="200297"/>
            </a:xfrm>
            <a:prstGeom prst="line">
              <a:avLst/>
            </a:prstGeom>
            <a:noFill/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Oval 15"/>
            <p:cNvSpPr/>
            <p:nvPr/>
          </p:nvSpPr>
          <p:spPr bwMode="auto">
            <a:xfrm>
              <a:off x="3403400" y="2042853"/>
              <a:ext cx="145610" cy="13923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CA" dirty="0">
                <a:latin typeface="+mj-lt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>
              <a:off x="3492136" y="1889760"/>
              <a:ext cx="635736" cy="8709"/>
            </a:xfrm>
            <a:prstGeom prst="straightConnector1">
              <a:avLst/>
            </a:prstGeom>
            <a:noFill/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344087" y="2211863"/>
                  <a:ext cx="3829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2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4087" y="2211863"/>
                  <a:ext cx="382925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3618405" y="1458569"/>
                  <a:ext cx="55701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CA" sz="2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8405" y="1458569"/>
                  <a:ext cx="55701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96157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807" y="1"/>
            <a:ext cx="4004219" cy="2450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: arrivals of buses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dirty="0"/>
                  <a:t> waiting time for who arrives</a:t>
                </a:r>
                <a:br>
                  <a:rPr lang="en-CA" dirty="0"/>
                </a:br>
                <a:r>
                  <a:rPr lang="en-CA" dirty="0"/>
                  <a:t>at time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CA" dirty="0"/>
                  <a:t>Joe’s average waiting time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CA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CA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 dirty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CA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 dirty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CA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CA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CA" dirty="0"/>
              </a:p>
              <a:p>
                <a:r>
                  <a:rPr lang="en-CA" dirty="0"/>
                  <a:t>Let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CA" dirty="0"/>
                  <a:t> be the variance of the interval between buses: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i="1" dirty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CA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i="1" dirty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CA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b="0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en-CA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CA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dirty="0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CA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dirty="0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CA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dirty="0"/>
              </a:p>
              <a:p>
                <a:r>
                  <a:rPr lang="en-CA" dirty="0"/>
                  <a:t>Intensity formula: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( 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/>
              </a:p>
              <a:p>
                <a:r>
                  <a:rPr lang="en-CA" dirty="0"/>
                  <a:t>Hence                          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   </m:t>
                    </m:r>
                    <m:f>
                      <m:f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   +  </m:t>
                    </m:r>
                    <m:f>
                      <m:f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85" t="-8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863633" y="1902705"/>
            <a:ext cx="7792584" cy="1214959"/>
            <a:chOff x="740229" y="1458569"/>
            <a:chExt cx="7792584" cy="1214959"/>
          </a:xfrm>
        </p:grpSpPr>
        <p:cxnSp>
          <p:nvCxnSpPr>
            <p:cNvPr id="7" name="Straight Arrow Connector 6"/>
            <p:cNvCxnSpPr/>
            <p:nvPr/>
          </p:nvCxnSpPr>
          <p:spPr bwMode="auto">
            <a:xfrm flipV="1">
              <a:off x="740229" y="2072640"/>
              <a:ext cx="7792584" cy="52251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1785257" y="2046514"/>
              <a:ext cx="0" cy="200297"/>
            </a:xfrm>
            <a:prstGeom prst="line">
              <a:avLst/>
            </a:prstGeom>
            <a:noFill/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074554" y="1567430"/>
                  <a:ext cx="5567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CA" sz="2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4554" y="1567430"/>
                  <a:ext cx="556755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/>
            <p:cNvCxnSpPr/>
            <p:nvPr/>
          </p:nvCxnSpPr>
          <p:spPr bwMode="auto">
            <a:xfrm>
              <a:off x="2373085" y="2050865"/>
              <a:ext cx="0" cy="200297"/>
            </a:xfrm>
            <a:prstGeom prst="line">
              <a:avLst/>
            </a:prstGeom>
            <a:noFill/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2525485" y="2046511"/>
              <a:ext cx="0" cy="200297"/>
            </a:xfrm>
            <a:prstGeom prst="line">
              <a:avLst/>
            </a:prstGeom>
            <a:noFill/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>
              <a:off x="3148150" y="2042157"/>
              <a:ext cx="0" cy="200297"/>
            </a:xfrm>
            <a:prstGeom prst="line">
              <a:avLst/>
            </a:prstGeom>
            <a:noFill/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4127872" y="2037803"/>
              <a:ext cx="0" cy="200297"/>
            </a:xfrm>
            <a:prstGeom prst="line">
              <a:avLst/>
            </a:prstGeom>
            <a:noFill/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4750541" y="2033449"/>
              <a:ext cx="0" cy="200297"/>
            </a:xfrm>
            <a:prstGeom prst="line">
              <a:avLst/>
            </a:prstGeom>
            <a:noFill/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6252777" y="2029095"/>
              <a:ext cx="0" cy="200297"/>
            </a:xfrm>
            <a:prstGeom prst="line">
              <a:avLst/>
            </a:prstGeom>
            <a:noFill/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>
              <a:off x="3492136" y="1889760"/>
              <a:ext cx="635736" cy="8709"/>
            </a:xfrm>
            <a:prstGeom prst="straightConnector1">
              <a:avLst/>
            </a:prstGeom>
            <a:noFill/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344087" y="2211863"/>
                  <a:ext cx="3829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2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4087" y="2211863"/>
                  <a:ext cx="382925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3618405" y="1458569"/>
                  <a:ext cx="55701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CA" sz="2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8405" y="1458569"/>
                  <a:ext cx="55701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/>
              <p14:cNvContentPartPr/>
              <p14:nvPr/>
            </p14:nvContentPartPr>
            <p14:xfrm>
              <a:off x="4058830" y="5745126"/>
              <a:ext cx="982440" cy="3164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46950" y="5733246"/>
                <a:ext cx="100620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/>
              <p14:cNvContentPartPr/>
              <p14:nvPr/>
            </p14:nvContentPartPr>
            <p14:xfrm>
              <a:off x="5286070" y="5690766"/>
              <a:ext cx="1199880" cy="3459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74190" y="5678886"/>
                <a:ext cx="122364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870134" y="6063005"/>
                <a:ext cx="365760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CH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0.5</m:t>
                    </m:r>
                    <m:r>
                      <a:rPr lang="fr-CH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fr-CH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H" sz="2000" dirty="0">
                    <a:solidFill>
                      <a:srgbClr val="0070C0"/>
                    </a:solidFill>
                    <a:latin typeface="+mn-lt"/>
                  </a:rPr>
                  <a:t>mean time </a:t>
                </a:r>
                <a:r>
                  <a:rPr lang="fr-CH" sz="2000" dirty="0" err="1">
                    <a:solidFill>
                      <a:srgbClr val="0070C0"/>
                    </a:solidFill>
                    <a:latin typeface="+mn-lt"/>
                  </a:rPr>
                  <a:t>between</a:t>
                </a:r>
                <a:r>
                  <a:rPr lang="fr-CH" sz="2000" dirty="0">
                    <a:solidFill>
                      <a:srgbClr val="0070C0"/>
                    </a:solidFill>
                    <a:latin typeface="+mn-lt"/>
                  </a:rPr>
                  <a:t> buses</a:t>
                </a:r>
                <a:br>
                  <a:rPr lang="fr-CH" sz="2000" dirty="0">
                    <a:solidFill>
                      <a:srgbClr val="0070C0"/>
                    </a:solidFill>
                    <a:latin typeface="+mn-lt"/>
                  </a:rPr>
                </a:br>
                <a:r>
                  <a:rPr lang="fr-CH" sz="2000" dirty="0" err="1">
                    <a:solidFill>
                      <a:srgbClr val="0070C0"/>
                    </a:solidFill>
                    <a:latin typeface="+mn-lt"/>
                  </a:rPr>
                  <a:t>system’s</a:t>
                </a:r>
                <a:r>
                  <a:rPr lang="fr-CH" sz="2000" dirty="0">
                    <a:solidFill>
                      <a:srgbClr val="0070C0"/>
                    </a:solidFill>
                    <a:latin typeface="+mn-lt"/>
                  </a:rPr>
                  <a:t> </a:t>
                </a:r>
                <a:r>
                  <a:rPr lang="fr-CH" sz="2000" dirty="0" err="1">
                    <a:solidFill>
                      <a:srgbClr val="0070C0"/>
                    </a:solidFill>
                    <a:latin typeface="+mn-lt"/>
                  </a:rPr>
                  <a:t>viewpoint</a:t>
                </a:r>
                <a:endParaRPr lang="fr-CH" sz="2000" dirty="0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134" y="6063005"/>
                <a:ext cx="3657604" cy="707886"/>
              </a:xfrm>
              <a:prstGeom prst="rect">
                <a:avLst/>
              </a:prstGeom>
              <a:blipFill>
                <a:blip r:embed="rId11"/>
                <a:stretch>
                  <a:fillRect t="-5172" r="-1167" b="-1465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5599400" y="6052041"/>
            <a:ext cx="2921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000" dirty="0">
                <a:solidFill>
                  <a:srgbClr val="0070C0"/>
                </a:solidFill>
                <a:latin typeface="+mn-lt"/>
              </a:rPr>
              <a:t>penalty due to </a:t>
            </a:r>
            <a:r>
              <a:rPr lang="fr-CH" sz="2000" dirty="0" err="1">
                <a:solidFill>
                  <a:srgbClr val="0070C0"/>
                </a:solidFill>
                <a:latin typeface="+mn-lt"/>
              </a:rPr>
              <a:t>variability</a:t>
            </a:r>
            <a:endParaRPr lang="fr-CH" sz="20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5FB205-D4DE-49A2-A985-1E2647FC9DB8}"/>
              </a:ext>
            </a:extLst>
          </p:cNvPr>
          <p:cNvSpPr/>
          <p:nvPr/>
        </p:nvSpPr>
        <p:spPr bwMode="auto">
          <a:xfrm>
            <a:off x="4526804" y="2486989"/>
            <a:ext cx="145610" cy="1392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0147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Gatekeeper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= execution time of a job that</a:t>
                </a:r>
                <a:br>
                  <a:rPr lang="en-CA" dirty="0"/>
                </a:br>
                <a:r>
                  <a:rPr lang="en-CA" dirty="0"/>
                  <a:t>would arrive at time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br>
                  <a:rPr lang="en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: wake up time of gatekeeper</a:t>
                </a: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dirty="0"/>
                  <a:t> average execution time for a job that arrives at an arbitrary point in time =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CA" dirty="0"/>
                  <a:t> </a:t>
                </a:r>
              </a:p>
              <a:p>
                <a:r>
                  <a:rPr lang="en-CA" dirty="0"/>
                  <a:t>Inversion formula: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CA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d>
                  </m:oMath>
                </a14:m>
                <a:endParaRPr lang="en-CA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C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C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CA" i="1">
                        <a:latin typeface="Cambria Math" panose="02040503050406030204" pitchFamily="18" charset="0"/>
                      </a:rPr>
                      <m:t>𝑑𝑠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because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CA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CA" dirty="0"/>
                  <a:t>execution time for any job that arrives between the two wake-up 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CA" dirty="0"/>
              </a:p>
              <a:p>
                <a:r>
                  <a:rPr lang="en-CA" dirty="0"/>
                  <a:t>Hence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br>
                  <a:rPr lang="en-CA" dirty="0"/>
                </a:br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9" t="-857" r="-16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13538" y="184400"/>
            <a:ext cx="4346512" cy="19317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591493" y="426284"/>
                <a:ext cx="4653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A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493" y="426284"/>
                <a:ext cx="46532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263426" y="1729048"/>
                <a:ext cx="566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426" y="1729048"/>
                <a:ext cx="566886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1A5A66-429C-4F91-B1A4-74D257D57B6C}"/>
                  </a:ext>
                </a:extLst>
              </p:cNvPr>
              <p:cNvSpPr txBox="1"/>
              <p:nvPr/>
            </p:nvSpPr>
            <p:spPr>
              <a:xfrm>
                <a:off x="7402910" y="5416918"/>
                <a:ext cx="5567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1A5A66-429C-4F91-B1A4-74D257D57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910" y="5416918"/>
                <a:ext cx="556755" cy="461665"/>
              </a:xfrm>
              <a:prstGeom prst="rect">
                <a:avLst/>
              </a:prstGeom>
              <a:blipFill>
                <a:blip r:embed="rId6"/>
                <a:stretch>
                  <a:fillRect l="-1087" b="-1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8549D2-839A-4A03-BFE6-B8AEB2B2108D}"/>
              </a:ext>
            </a:extLst>
          </p:cNvPr>
          <p:cNvCxnSpPr/>
          <p:nvPr/>
        </p:nvCxnSpPr>
        <p:spPr bwMode="auto">
          <a:xfrm>
            <a:off x="5456228" y="5887291"/>
            <a:ext cx="0" cy="200297"/>
          </a:xfrm>
          <a:prstGeom prst="line">
            <a:avLst/>
          </a:prstGeom>
          <a:noFill/>
          <a:ln w="381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D16E44A-7901-4B77-8DD7-688AC4919122}"/>
              </a:ext>
            </a:extLst>
          </p:cNvPr>
          <p:cNvCxnSpPr/>
          <p:nvPr/>
        </p:nvCxnSpPr>
        <p:spPr bwMode="auto">
          <a:xfrm>
            <a:off x="7581133" y="5878583"/>
            <a:ext cx="0" cy="200297"/>
          </a:xfrm>
          <a:prstGeom prst="line">
            <a:avLst/>
          </a:prstGeom>
          <a:noFill/>
          <a:ln w="381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521D2B-09EE-47DF-B615-61F700FC619C}"/>
                  </a:ext>
                </a:extLst>
              </p:cNvPr>
              <p:cNvSpPr txBox="1"/>
              <p:nvPr/>
            </p:nvSpPr>
            <p:spPr>
              <a:xfrm>
                <a:off x="5204347" y="5318879"/>
                <a:ext cx="5567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521D2B-09EE-47DF-B615-61F700FC6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347" y="5318879"/>
                <a:ext cx="556755" cy="461665"/>
              </a:xfrm>
              <a:prstGeom prst="rect">
                <a:avLst/>
              </a:prstGeom>
              <a:blipFill>
                <a:blip r:embed="rId7"/>
                <a:stretch>
                  <a:fillRect l="-1099" b="-1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ACB6EB-E4D4-4294-9FAB-F85B71BA0539}"/>
              </a:ext>
            </a:extLst>
          </p:cNvPr>
          <p:cNvCxnSpPr>
            <a:cxnSpLocks/>
          </p:cNvCxnSpPr>
          <p:nvPr/>
        </p:nvCxnSpPr>
        <p:spPr bwMode="auto">
          <a:xfrm flipV="1">
            <a:off x="4855779" y="5969441"/>
            <a:ext cx="4800438" cy="9290"/>
          </a:xfrm>
          <a:prstGeom prst="straightConnector1">
            <a:avLst/>
          </a:prstGeom>
          <a:noFill/>
          <a:ln w="381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161EA1B-BD19-48DD-A2A4-09B94ACED330}"/>
              </a:ext>
            </a:extLst>
          </p:cNvPr>
          <p:cNvCxnSpPr>
            <a:cxnSpLocks/>
          </p:cNvCxnSpPr>
          <p:nvPr/>
        </p:nvCxnSpPr>
        <p:spPr bwMode="auto">
          <a:xfrm>
            <a:off x="6213538" y="5699234"/>
            <a:ext cx="0" cy="279497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8D0FCE-10D5-4913-84B0-BE933D8C1572}"/>
                  </a:ext>
                </a:extLst>
              </p:cNvPr>
              <p:cNvSpPr txBox="1"/>
              <p:nvPr/>
            </p:nvSpPr>
            <p:spPr>
              <a:xfrm>
                <a:off x="6121982" y="5332484"/>
                <a:ext cx="1831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CH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8D0FCE-10D5-4913-84B0-BE933D8C1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982" y="5332484"/>
                <a:ext cx="183111" cy="400110"/>
              </a:xfrm>
              <a:prstGeom prst="rect">
                <a:avLst/>
              </a:prstGeom>
              <a:blipFill>
                <a:blip r:embed="rId8"/>
                <a:stretch>
                  <a:fillRect l="-33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52EA70-C612-4BA0-AA1D-EC0C01300845}"/>
              </a:ext>
            </a:extLst>
          </p:cNvPr>
          <p:cNvCxnSpPr/>
          <p:nvPr/>
        </p:nvCxnSpPr>
        <p:spPr bwMode="auto">
          <a:xfrm>
            <a:off x="5452897" y="6015816"/>
            <a:ext cx="0" cy="659852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6475F4-8A2A-488B-87ED-1327B9BCC5F1}"/>
              </a:ext>
            </a:extLst>
          </p:cNvPr>
          <p:cNvCxnSpPr/>
          <p:nvPr/>
        </p:nvCxnSpPr>
        <p:spPr bwMode="auto">
          <a:xfrm>
            <a:off x="7581133" y="5986614"/>
            <a:ext cx="0" cy="659852"/>
          </a:xfrm>
          <a:prstGeom prst="straightConnector1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260D4A-865E-4810-A3AE-1BFF6998E9DF}"/>
                  </a:ext>
                </a:extLst>
              </p:cNvPr>
              <p:cNvSpPr txBox="1"/>
              <p:nvPr/>
            </p:nvSpPr>
            <p:spPr>
              <a:xfrm>
                <a:off x="7595404" y="6403285"/>
                <a:ext cx="15862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260D4A-865E-4810-A3AE-1BFF6998E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404" y="6403285"/>
                <a:ext cx="1586203" cy="461665"/>
              </a:xfrm>
              <a:prstGeom prst="rect">
                <a:avLst/>
              </a:prstGeom>
              <a:blipFill>
                <a:blip r:embed="rId9"/>
                <a:stretch>
                  <a:fillRect l="-385" b="-1710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64EE21-0F88-46E1-87A4-05818B1705B3}"/>
                  </a:ext>
                </a:extLst>
              </p:cNvPr>
              <p:cNvSpPr txBox="1"/>
              <p:nvPr/>
            </p:nvSpPr>
            <p:spPr>
              <a:xfrm>
                <a:off x="5514021" y="6415633"/>
                <a:ext cx="581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64EE21-0F88-46E1-87A4-05818B170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021" y="6415633"/>
                <a:ext cx="581441" cy="461665"/>
              </a:xfrm>
              <a:prstGeom prst="rect">
                <a:avLst/>
              </a:prstGeom>
              <a:blipFill>
                <a:blip r:embed="rId10"/>
                <a:stretch>
                  <a:fillRect l="-3158" b="-131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959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Contents</a:t>
            </a:r>
          </a:p>
        </p:txBody>
      </p:sp>
      <p:sp>
        <p:nvSpPr>
          <p:cNvPr id="4099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ctr">
              <a:buFont typeface="Calibri" pitchFamily="34" charset="0"/>
              <a:buAutoNum type="arabicPeriod"/>
            </a:pPr>
            <a:r>
              <a:rPr lang="en-US" dirty="0"/>
              <a:t>Palm Calculus</a:t>
            </a:r>
          </a:p>
          <a:p>
            <a:pPr marL="457200" indent="-457200" algn="ctr">
              <a:buFont typeface="Calibri" pitchFamily="34" charset="0"/>
              <a:buAutoNum type="arabicPeriod"/>
            </a:pPr>
            <a:r>
              <a:rPr lang="en-US" dirty="0"/>
              <a:t>Application to Simulation</a:t>
            </a:r>
          </a:p>
          <a:p>
            <a:pPr marL="457200" indent="-457200" algn="ctr">
              <a:buFont typeface="Calibri" pitchFamily="34" charset="0"/>
              <a:buAutoNum type="arabicPeriod"/>
            </a:pPr>
            <a:r>
              <a:rPr lang="en-US" dirty="0"/>
              <a:t>Perfect Simulation</a:t>
            </a:r>
          </a:p>
          <a:p>
            <a:pPr marL="457200" indent="-457200" algn="ctr">
              <a:buFont typeface="Calibri" pitchFamily="34" charset="0"/>
              <a:buAutoNum type="arabicPeriod"/>
            </a:pPr>
            <a:r>
              <a:rPr lang="en-US" dirty="0"/>
              <a:t>PASTA</a:t>
            </a:r>
          </a:p>
          <a:p>
            <a:pPr marL="457200" indent="-457200" algn="ctr">
              <a:buFont typeface="Calibri" pitchFamily="34" charset="0"/>
              <a:buAutoNum type="arabicPeriod"/>
            </a:pPr>
            <a:endParaRPr 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23CB68EE-5491-4B3F-9656-32B15F739A0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01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Hence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(0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CA" dirty="0"/>
              </a:p>
              <a:p>
                <a:r>
                  <a:rPr lang="en-CA" dirty="0"/>
                  <a:t>Let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CA" dirty="0"/>
                  <a:t> be covariance of wakeup interval </a:t>
                </a:r>
                <a:br>
                  <a:rPr lang="en-CA" dirty="0"/>
                </a:br>
                <a:r>
                  <a:rPr lang="en-CA" dirty="0"/>
                  <a:t>duration and execution time at end of interval</a:t>
                </a: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</a:t>
                </a:r>
                <a:br>
                  <a:rPr lang="en-CA" dirty="0"/>
                </a:br>
                <a:r>
                  <a:rPr lang="en-CA" dirty="0"/>
                  <a:t>For example here: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dirty="0"/>
                  <a:t> execution time for a job that arrives just after a wake-up time, averaged over wake-up times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CA" dirty="0"/>
                  <a:t> </a:t>
                </a:r>
                <a:br>
                  <a:rPr lang="en-CA" dirty="0"/>
                </a:br>
                <a:r>
                  <a:rPr lang="en-CA" sz="1800" dirty="0"/>
                  <a:t>=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 panose="02040503050406030204" pitchFamily="18" charset="0"/>
                      </a:rPr>
                      <m:t>0.5×5000+0.5×1000</m:t>
                    </m:r>
                  </m:oMath>
                </a14:m>
                <a:r>
                  <a:rPr lang="en-CA" sz="1800" dirty="0"/>
                  <a:t>  </a:t>
                </a:r>
              </a:p>
              <a:p>
                <a:r>
                  <a:rPr lang="en-CA" dirty="0"/>
                  <a:t>Hence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(0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p>
                          <m:sSup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d>
                          <m:d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br>
                  <a:rPr lang="en-CA" dirty="0"/>
                </a:br>
                <a:r>
                  <a:rPr lang="en-CA" dirty="0"/>
                  <a:t>Intensity formula: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CA" dirty="0"/>
              </a:p>
              <a:p>
                <a:r>
                  <a:rPr lang="en-CA" dirty="0"/>
                  <a:t>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CA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br>
                  <a:rPr lang="en-CA" dirty="0"/>
                </a:br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9" t="-322" r="-45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13538" y="184400"/>
            <a:ext cx="4346512" cy="19317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591493" y="426284"/>
                <a:ext cx="4653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A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493" y="426284"/>
                <a:ext cx="46532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243389" y="1729048"/>
                <a:ext cx="6069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CA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389" y="1729048"/>
                <a:ext cx="606961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2486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22ABD2F7-9860-4F7F-847C-EE62434B013B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942010" y="-47409"/>
            <a:ext cx="7792584" cy="1716299"/>
            <a:chOff x="418010" y="1389508"/>
            <a:chExt cx="7792584" cy="1716299"/>
          </a:xfrm>
        </p:grpSpPr>
        <p:grpSp>
          <p:nvGrpSpPr>
            <p:cNvPr id="8" name="Group 7"/>
            <p:cNvGrpSpPr/>
            <p:nvPr/>
          </p:nvGrpSpPr>
          <p:grpSpPr>
            <a:xfrm>
              <a:off x="418010" y="1389508"/>
              <a:ext cx="7792584" cy="1404316"/>
              <a:chOff x="740229" y="1034331"/>
              <a:chExt cx="7792584" cy="1404316"/>
            </a:xfrm>
          </p:grpSpPr>
          <p:cxnSp>
            <p:nvCxnSpPr>
              <p:cNvPr id="13" name="Straight Arrow Connector 12"/>
              <p:cNvCxnSpPr/>
              <p:nvPr/>
            </p:nvCxnSpPr>
            <p:spPr bwMode="auto">
              <a:xfrm flipV="1">
                <a:off x="740229" y="2072640"/>
                <a:ext cx="7792584" cy="52251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4" name="Straight Connector 13"/>
              <p:cNvCxnSpPr/>
              <p:nvPr/>
            </p:nvCxnSpPr>
            <p:spPr bwMode="auto">
              <a:xfrm>
                <a:off x="1785257" y="2046514"/>
                <a:ext cx="0" cy="200297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6074554" y="1567430"/>
                    <a:ext cx="55675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CA" sz="2400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74554" y="1567430"/>
                    <a:ext cx="556755" cy="46166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Connector 15"/>
              <p:cNvCxnSpPr/>
              <p:nvPr/>
            </p:nvCxnSpPr>
            <p:spPr bwMode="auto">
              <a:xfrm>
                <a:off x="2373085" y="2050865"/>
                <a:ext cx="0" cy="200297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2525485" y="2046511"/>
                <a:ext cx="0" cy="200297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" name="Straight Connector 17"/>
              <p:cNvCxnSpPr/>
              <p:nvPr/>
            </p:nvCxnSpPr>
            <p:spPr bwMode="auto">
              <a:xfrm>
                <a:off x="3148150" y="2042157"/>
                <a:ext cx="0" cy="200297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/>
              <p:cNvCxnSpPr/>
              <p:nvPr/>
            </p:nvCxnSpPr>
            <p:spPr bwMode="auto">
              <a:xfrm>
                <a:off x="4127872" y="2037803"/>
                <a:ext cx="0" cy="200297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Straight Connector 19"/>
              <p:cNvCxnSpPr/>
              <p:nvPr/>
            </p:nvCxnSpPr>
            <p:spPr bwMode="auto">
              <a:xfrm>
                <a:off x="4750541" y="2033449"/>
                <a:ext cx="0" cy="200297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>
                <a:off x="6252777" y="2029095"/>
                <a:ext cx="0" cy="200297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2" name="Oval 21"/>
              <p:cNvSpPr/>
              <p:nvPr/>
            </p:nvSpPr>
            <p:spPr bwMode="auto">
              <a:xfrm>
                <a:off x="3470822" y="2051280"/>
                <a:ext cx="136643" cy="11920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CA" dirty="0">
                  <a:latin typeface="+mj-lt"/>
                </a:endParaRP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 bwMode="auto">
              <a:xfrm flipV="1">
                <a:off x="3148150" y="1474231"/>
                <a:ext cx="979722" cy="21765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3479071" y="1976982"/>
                    <a:ext cx="39433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CA" sz="2400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2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9071" y="1976982"/>
                    <a:ext cx="394332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3618405" y="1034331"/>
                    <a:ext cx="55701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CA" sz="2400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8405" y="1034331"/>
                    <a:ext cx="557012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" name="Straight Arrow Connector 8"/>
            <p:cNvCxnSpPr/>
            <p:nvPr/>
          </p:nvCxnSpPr>
          <p:spPr bwMode="auto">
            <a:xfrm>
              <a:off x="3174900" y="2298002"/>
              <a:ext cx="635736" cy="8709"/>
            </a:xfrm>
            <a:prstGeom prst="straightConnector1">
              <a:avLst/>
            </a:prstGeom>
            <a:noFill/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3301169" y="1866811"/>
                  <a:ext cx="55701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CA" sz="2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1169" y="1866811"/>
                  <a:ext cx="55701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/>
            <p:cNvCxnSpPr/>
            <p:nvPr/>
          </p:nvCxnSpPr>
          <p:spPr bwMode="auto">
            <a:xfrm flipV="1">
              <a:off x="2839621" y="2711659"/>
              <a:ext cx="409308" cy="2179"/>
            </a:xfrm>
            <a:prstGeom prst="straightConnector1">
              <a:avLst/>
            </a:prstGeom>
            <a:noFill/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854664" y="2644142"/>
                  <a:ext cx="5072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CA" sz="2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4664" y="2644142"/>
                  <a:ext cx="507254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1376275-CA13-48F4-B2B3-7A4F434050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7922" y="1746066"/>
            <a:ext cx="9448799" cy="499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93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807" y="1"/>
            <a:ext cx="4004219" cy="2450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Feller’s Paradox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9434" y="2292939"/>
                <a:ext cx="9940616" cy="444917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A" dirty="0"/>
                  <a:t> buses per hour. Bus company knows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A" dirty="0"/>
                  <a:t> and claims that average interval between buses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CA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CA" dirty="0"/>
              </a:p>
              <a:p>
                <a:r>
                  <a:rPr lang="en-CA" dirty="0"/>
                  <a:t>Joe arrives a bus stop and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dirty="0"/>
                  <a:t> (current time interval)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CA" dirty="0"/>
              </a:p>
              <a:p>
                <a:r>
                  <a:rPr lang="en-CA" dirty="0"/>
                  <a:t>where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𝑣𝑎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/>
              </a:p>
              <a:p>
                <a:endParaRPr lang="en-CA" dirty="0"/>
              </a:p>
              <a:p>
                <a:r>
                  <a:rPr lang="en-CA" dirty="0"/>
                  <a:t>Joe’s estimate is always larger than inspector’s (</a:t>
                </a:r>
                <a:r>
                  <a:rPr lang="en-CA" dirty="0">
                    <a:solidFill>
                      <a:srgbClr val="FF0000"/>
                    </a:solidFill>
                  </a:rPr>
                  <a:t>Feller’s paradox</a:t>
                </a:r>
                <a:r>
                  <a:rPr lang="en-CA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434" y="2292939"/>
                <a:ext cx="9940616" cy="4449174"/>
              </a:xfrm>
              <a:blipFill>
                <a:blip r:embed="rId3"/>
                <a:stretch>
                  <a:fillRect l="-982" t="-109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942010" y="908051"/>
            <a:ext cx="7792584" cy="1214959"/>
            <a:chOff x="740229" y="1458569"/>
            <a:chExt cx="7792584" cy="1214959"/>
          </a:xfrm>
        </p:grpSpPr>
        <p:cxnSp>
          <p:nvCxnSpPr>
            <p:cNvPr id="6" name="Straight Arrow Connector 5"/>
            <p:cNvCxnSpPr/>
            <p:nvPr/>
          </p:nvCxnSpPr>
          <p:spPr bwMode="auto">
            <a:xfrm flipV="1">
              <a:off x="740229" y="2072640"/>
              <a:ext cx="7792584" cy="52251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785257" y="2046514"/>
              <a:ext cx="0" cy="200297"/>
            </a:xfrm>
            <a:prstGeom prst="line">
              <a:avLst/>
            </a:prstGeom>
            <a:noFill/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074554" y="1567430"/>
                  <a:ext cx="5567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CA" sz="2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4554" y="1567430"/>
                  <a:ext cx="556755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/>
            <p:cNvCxnSpPr/>
            <p:nvPr/>
          </p:nvCxnSpPr>
          <p:spPr bwMode="auto">
            <a:xfrm>
              <a:off x="2373085" y="2050865"/>
              <a:ext cx="0" cy="200297"/>
            </a:xfrm>
            <a:prstGeom prst="line">
              <a:avLst/>
            </a:prstGeom>
            <a:noFill/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2525485" y="2046511"/>
              <a:ext cx="0" cy="200297"/>
            </a:xfrm>
            <a:prstGeom prst="line">
              <a:avLst/>
            </a:prstGeom>
            <a:noFill/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3148150" y="2042157"/>
              <a:ext cx="0" cy="200297"/>
            </a:xfrm>
            <a:prstGeom prst="line">
              <a:avLst/>
            </a:prstGeom>
            <a:noFill/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>
              <a:off x="4127872" y="2037803"/>
              <a:ext cx="0" cy="200297"/>
            </a:xfrm>
            <a:prstGeom prst="line">
              <a:avLst/>
            </a:prstGeom>
            <a:noFill/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4750541" y="2033449"/>
              <a:ext cx="0" cy="200297"/>
            </a:xfrm>
            <a:prstGeom prst="line">
              <a:avLst/>
            </a:prstGeom>
            <a:noFill/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6252777" y="2029095"/>
              <a:ext cx="0" cy="200297"/>
            </a:xfrm>
            <a:prstGeom prst="line">
              <a:avLst/>
            </a:prstGeom>
            <a:noFill/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 flipV="1">
              <a:off x="3148150" y="1898469"/>
              <a:ext cx="979722" cy="21765"/>
            </a:xfrm>
            <a:prstGeom prst="straightConnector1">
              <a:avLst/>
            </a:prstGeom>
            <a:noFill/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344087" y="2211863"/>
                  <a:ext cx="3829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2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4087" y="2211863"/>
                  <a:ext cx="382925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618405" y="1458569"/>
                  <a:ext cx="55701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CA" sz="2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8405" y="1458569"/>
                  <a:ext cx="55701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8603CA83-5196-4DA3-AC85-5CED2F0EEE2B}"/>
              </a:ext>
            </a:extLst>
          </p:cNvPr>
          <p:cNvSpPr/>
          <p:nvPr/>
        </p:nvSpPr>
        <p:spPr bwMode="auto">
          <a:xfrm>
            <a:off x="4627938" y="1488315"/>
            <a:ext cx="145610" cy="1392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2149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 encountered Feller’s Paradox Already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9BDF427E-DEB7-4B89-A6D7-99477B1B952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31FC6-DE70-4E56-884B-B6F7E3748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216" y="1429790"/>
            <a:ext cx="9065736" cy="43549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93045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0761" y="0"/>
            <a:ext cx="10126416" cy="1052514"/>
          </a:xfrm>
        </p:spPr>
        <p:txBody>
          <a:bodyPr/>
          <a:lstStyle/>
          <a:p>
            <a:r>
              <a:rPr lang="en-US" sz="4000" dirty="0"/>
              <a:t>For a Poisson process…</a:t>
            </a:r>
            <a:endParaRPr lang="en-CA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589937" y="2743200"/>
                <a:ext cx="9970113" cy="3998913"/>
              </a:xfrm>
            </p:spPr>
            <p:txBody>
              <a:bodyPr/>
              <a:lstStyle/>
              <a:p>
                <a:r>
                  <a:rPr lang="en-CA" b="0" dirty="0"/>
                  <a:t>Under </a:t>
                </a:r>
                <a:r>
                  <a:rPr lang="en-CA" dirty="0"/>
                  <a:t>the t</a:t>
                </a:r>
                <a:r>
                  <a:rPr lang="en-CA" b="0" dirty="0"/>
                  <a:t>ime average viewpoint: </a:t>
                </a:r>
                <a:br>
                  <a:rPr lang="en-CA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CA" dirty="0"/>
                  <a:t> (exponential, as expected)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r>
                  <a:rPr lang="en-CA" dirty="0"/>
                  <a:t> (exponential as well)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𝑧</m:t>
                    </m:r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CA" dirty="0"/>
                  <a:t> (Erlang-2, not exponential)</a:t>
                </a:r>
              </a:p>
              <a:p>
                <a:r>
                  <a:rPr lang="en-CA" dirty="0"/>
                  <a:t>The duration of the time interval we are in is the sum of two independent exponential random variables: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  <a:p>
                <a:r>
                  <a:rPr lang="en-CA" dirty="0"/>
                  <a:t>In average, we are in an interval of duration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dirty="0"/>
                  <a:t>  (Feller’s paradox)</a:t>
                </a:r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937" y="2743200"/>
                <a:ext cx="9970113" cy="3998913"/>
              </a:xfrm>
              <a:blipFill>
                <a:blip r:embed="rId2"/>
                <a:stretch>
                  <a:fillRect l="-979" t="-122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12C9490-29B1-450A-A54A-1A528E3E45A2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942010" y="718949"/>
            <a:ext cx="7792584" cy="1716299"/>
            <a:chOff x="418010" y="1389508"/>
            <a:chExt cx="7792584" cy="1716299"/>
          </a:xfrm>
        </p:grpSpPr>
        <p:grpSp>
          <p:nvGrpSpPr>
            <p:cNvPr id="6" name="Group 5"/>
            <p:cNvGrpSpPr/>
            <p:nvPr/>
          </p:nvGrpSpPr>
          <p:grpSpPr>
            <a:xfrm>
              <a:off x="418010" y="1389508"/>
              <a:ext cx="7792584" cy="1425893"/>
              <a:chOff x="740229" y="1034331"/>
              <a:chExt cx="7792584" cy="1425893"/>
            </a:xfrm>
          </p:grpSpPr>
          <p:cxnSp>
            <p:nvCxnSpPr>
              <p:cNvPr id="11" name="Straight Arrow Connector 10"/>
              <p:cNvCxnSpPr/>
              <p:nvPr/>
            </p:nvCxnSpPr>
            <p:spPr bwMode="auto">
              <a:xfrm flipV="1">
                <a:off x="740229" y="2072640"/>
                <a:ext cx="7792584" cy="52251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2" name="Straight Connector 11"/>
              <p:cNvCxnSpPr/>
              <p:nvPr/>
            </p:nvCxnSpPr>
            <p:spPr bwMode="auto">
              <a:xfrm>
                <a:off x="1785257" y="2046514"/>
                <a:ext cx="0" cy="200297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6074554" y="1567430"/>
                    <a:ext cx="55675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CA" sz="2400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74554" y="1567430"/>
                    <a:ext cx="556755" cy="46166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Connector 13"/>
              <p:cNvCxnSpPr/>
              <p:nvPr/>
            </p:nvCxnSpPr>
            <p:spPr bwMode="auto">
              <a:xfrm>
                <a:off x="2373085" y="2050865"/>
                <a:ext cx="0" cy="200297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/>
              <p:cNvCxnSpPr/>
              <p:nvPr/>
            </p:nvCxnSpPr>
            <p:spPr bwMode="auto">
              <a:xfrm>
                <a:off x="2525485" y="2046511"/>
                <a:ext cx="0" cy="200297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3148150" y="2042157"/>
                <a:ext cx="0" cy="200297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4127872" y="2037803"/>
                <a:ext cx="0" cy="200297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" name="Straight Connector 17"/>
              <p:cNvCxnSpPr/>
              <p:nvPr/>
            </p:nvCxnSpPr>
            <p:spPr bwMode="auto">
              <a:xfrm>
                <a:off x="4750541" y="2033449"/>
                <a:ext cx="0" cy="200297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/>
              <p:cNvCxnSpPr/>
              <p:nvPr/>
            </p:nvCxnSpPr>
            <p:spPr bwMode="auto">
              <a:xfrm>
                <a:off x="6252777" y="2029095"/>
                <a:ext cx="0" cy="200297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Arrow Connector 20"/>
              <p:cNvCxnSpPr/>
              <p:nvPr/>
            </p:nvCxnSpPr>
            <p:spPr bwMode="auto">
              <a:xfrm flipV="1">
                <a:off x="3148150" y="1474231"/>
                <a:ext cx="979722" cy="21765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3522987" y="1998559"/>
                    <a:ext cx="38292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CA" sz="2400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22987" y="1998559"/>
                    <a:ext cx="382925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3618405" y="1034331"/>
                    <a:ext cx="55701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CA" sz="2400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8405" y="1034331"/>
                    <a:ext cx="557012" cy="4616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" name="Straight Arrow Connector 6"/>
            <p:cNvCxnSpPr/>
            <p:nvPr/>
          </p:nvCxnSpPr>
          <p:spPr bwMode="auto">
            <a:xfrm>
              <a:off x="3174900" y="2298002"/>
              <a:ext cx="635736" cy="8709"/>
            </a:xfrm>
            <a:prstGeom prst="straightConnector1">
              <a:avLst/>
            </a:prstGeom>
            <a:noFill/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3301169" y="1866811"/>
                  <a:ext cx="55701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CA" sz="2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1169" y="1866811"/>
                  <a:ext cx="55701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/>
            <p:nvPr/>
          </p:nvCxnSpPr>
          <p:spPr bwMode="auto">
            <a:xfrm flipV="1">
              <a:off x="2839621" y="2711659"/>
              <a:ext cx="409308" cy="2179"/>
            </a:xfrm>
            <a:prstGeom prst="straightConnector1">
              <a:avLst/>
            </a:prstGeom>
            <a:noFill/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854664" y="2644142"/>
                  <a:ext cx="5072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CA" sz="2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4664" y="2644142"/>
                  <a:ext cx="507254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0D52067E-ABEA-437F-87AB-FDFA1B9028EB}"/>
              </a:ext>
            </a:extLst>
          </p:cNvPr>
          <p:cNvSpPr/>
          <p:nvPr/>
        </p:nvSpPr>
        <p:spPr bwMode="auto">
          <a:xfrm>
            <a:off x="4653219" y="1720073"/>
            <a:ext cx="145610" cy="1392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7121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PQuestion"/>
              <p:cNvSpPr>
                <a:spLocks noGrp="1"/>
              </p:cNvSpPr>
              <p:nvPr>
                <p:ph type="title"/>
              </p:nvPr>
            </p:nvSpPr>
            <p:spPr>
              <a:xfrm>
                <a:off x="535157" y="-1"/>
                <a:ext cx="10471354" cy="1918973"/>
              </a:xfrm>
            </p:spPr>
            <p:txBody>
              <a:bodyPr/>
              <a:lstStyle/>
              <a:p>
                <a:r>
                  <a:rPr lang="en-US" sz="3200" dirty="0"/>
                  <a:t>A sensor senses events; the sensing interval is </a:t>
                </a:r>
                <a14:m>
                  <m:oMath xmlns:m="http://schemas.openxmlformats.org/officeDocument/2006/math">
                    <m:r>
                      <a:rPr lang="fr-CH" sz="3200" b="1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CA" sz="3200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CA" sz="32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3200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CA" sz="3200" b="1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CA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CA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CA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. An engineer comes and checks the current </a:t>
                </a:r>
                <a:r>
                  <a:rPr lang="en-US" sz="3200" b="1" dirty="0"/>
                  <a:t>sensing interval</a:t>
                </a:r>
                <a:r>
                  <a:rPr lang="en-US" sz="3200" dirty="0"/>
                  <a:t>. In average, she finds… </a:t>
                </a:r>
              </a:p>
            </p:txBody>
          </p:sp>
        </mc:Choice>
        <mc:Fallback xmlns="">
          <p:sp>
            <p:nvSpPr>
              <p:cNvPr id="2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5157" y="-1"/>
                <a:ext cx="10471354" cy="1918973"/>
              </a:xfrm>
              <a:blipFill>
                <a:blip r:embed="rId4"/>
                <a:stretch>
                  <a:fillRect l="-1513" r="-1572" b="-127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PAnswers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1703388" y="2034862"/>
                <a:ext cx="8856662" cy="4707251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fr-CH" dirty="0"/>
                  <a:t>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fr-CH" b="0" dirty="0"/>
                  <a:t>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fr-CH" b="0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fr-CH" dirty="0"/>
                  <a:t>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fr-CH" b="0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CH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fr-CH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fr-CH" i="1">
                        <a:latin typeface="Cambria Math" panose="02040503050406030204" pitchFamily="18" charset="0"/>
                      </a:rPr>
                      <m:t>(1+</m:t>
                    </m:r>
                    <m:f>
                      <m:f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fr-CH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H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fr-CH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CH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I don’t know</a:t>
                </a:r>
              </a:p>
            </p:txBody>
          </p:sp>
        </mc:Choice>
        <mc:Fallback xmlns="">
          <p:sp>
            <p:nvSpPr>
              <p:cNvPr id="3" name="TPAnswers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5"/>
                </p:custDataLst>
              </p:nvPr>
            </p:nvSpPr>
            <p:spPr>
              <a:xfrm>
                <a:off x="1703388" y="2034862"/>
                <a:ext cx="8856662" cy="4707251"/>
              </a:xfrm>
              <a:blipFill>
                <a:blip r:embed="rId6"/>
                <a:stretch>
                  <a:fillRect l="-1101" t="-116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6559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By the Feller paradox formula (7-32), she finds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Answer C</a:t>
                </a:r>
              </a:p>
              <a:p>
                <a:r>
                  <a:rPr lang="en-US" dirty="0"/>
                  <a:t>It is also the only formula where the units are OK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9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79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PQuestion"/>
              <p:cNvSpPr>
                <a:spLocks noGrp="1"/>
              </p:cNvSpPr>
              <p:nvPr>
                <p:ph type="title"/>
              </p:nvPr>
            </p:nvSpPr>
            <p:spPr>
              <a:xfrm>
                <a:off x="206477" y="-1"/>
                <a:ext cx="10210699" cy="1918973"/>
              </a:xfrm>
            </p:spPr>
            <p:txBody>
              <a:bodyPr/>
              <a:lstStyle/>
              <a:p>
                <a:r>
                  <a:rPr lang="en-US" sz="3200" dirty="0"/>
                  <a:t>A sensor senses events; the sensing interval is </a:t>
                </a:r>
                <a14:m>
                  <m:oMath xmlns:m="http://schemas.openxmlformats.org/officeDocument/2006/math">
                    <m:r>
                      <a:rPr lang="fr-CH" sz="3200" b="1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fr-CH" sz="3200" b="1">
                        <a:latin typeface="Cambria Math" panose="02040503050406030204" pitchFamily="18" charset="0"/>
                      </a:rPr>
                      <m:t>𝐞𝐱𝐩𝐨</m:t>
                    </m:r>
                    <m:r>
                      <a:rPr lang="fr-CH" sz="32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sz="3200" b="1" i="1">
                        <a:latin typeface="Cambria Math" panose="02040503050406030204" pitchFamily="18" charset="0"/>
                      </a:rPr>
                      <m:t>𝝀</m:t>
                    </m:r>
                    <m:r>
                      <a:rPr lang="fr-CH" sz="32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, i.e. the event process is Poisson. An engineer comes and checks the current sensing interval. In average, she finds… </a:t>
                </a:r>
              </a:p>
            </p:txBody>
          </p:sp>
        </mc:Choice>
        <mc:Fallback xmlns="">
          <p:sp>
            <p:nvSpPr>
              <p:cNvPr id="2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6477" y="-1"/>
                <a:ext cx="10210699" cy="1918973"/>
              </a:xfrm>
              <a:blipFill>
                <a:blip r:embed="rId4"/>
                <a:stretch>
                  <a:fillRect l="-1552" b="-95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PAnswers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766916" y="2034862"/>
                <a:ext cx="9793134" cy="4707251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fr-CH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fr-CH" b="0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fr-CH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CH" b="0" i="1" smtClean="0">
                            <a:latin typeface="Cambria Math" panose="02040503050406030204" pitchFamily="18" charset="0"/>
                          </a:rPr>
                          <m:t>λ</m:t>
                        </m:r>
                      </m:den>
                    </m:f>
                  </m:oMath>
                </a14:m>
                <a:endParaRPr lang="fr-CH" b="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fr-CH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fr-CH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</m:oMath>
                </a14:m>
                <a:endParaRPr lang="fr-CH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fr-CH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CH" i="1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fr-CH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I don’t know</a:t>
                </a:r>
              </a:p>
            </p:txBody>
          </p:sp>
        </mc:Choice>
        <mc:Fallback xmlns="">
          <p:sp>
            <p:nvSpPr>
              <p:cNvPr id="3" name="TPAnswers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5"/>
                </p:custDataLst>
              </p:nvPr>
            </p:nvSpPr>
            <p:spPr>
              <a:xfrm>
                <a:off x="766916" y="2034862"/>
                <a:ext cx="9793134" cy="4707251"/>
              </a:xfrm>
              <a:blipFill>
                <a:blip r:embed="rId6"/>
                <a:stretch>
                  <a:fillRect l="-99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8415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By the Feller paradox formula (7-32), she finds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dirty="0"/>
              </a:p>
              <a:p>
                <a:r>
                  <a:rPr lang="en-CA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 is the variance of the exponential distribution,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dirty="0"/>
                  <a:t>. Thus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CA" dirty="0"/>
              </a:p>
              <a:p>
                <a:r>
                  <a:rPr lang="en-US" dirty="0"/>
                  <a:t>Answer B</a:t>
                </a:r>
              </a:p>
              <a:p>
                <a:r>
                  <a:rPr lang="en-US" dirty="0"/>
                  <a:t>For a Poisson process, the average duration of the time between events is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1/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, but the average duration of the current interval (seen by the inspector) is </a:t>
                </a:r>
                <a14:m>
                  <m:oMath xmlns:m="http://schemas.openxmlformats.org/officeDocument/2006/math">
                    <m:r>
                      <a:rPr lang="fr-CH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. This is Feller’s paradox. An inspector is more likely to sample a long interval than a short one. </a:t>
                </a:r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85" t="-857" r="-1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35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2. Application to Simulation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9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3565" y="735873"/>
                <a:ext cx="9433048" cy="6027022"/>
              </a:xfrm>
            </p:spPr>
            <p:txBody>
              <a:bodyPr/>
              <a:lstStyle/>
              <a:p>
                <a:r>
                  <a:rPr lang="en-CA" dirty="0"/>
                  <a:t>Modulator-based simulation</a:t>
                </a:r>
              </a:p>
              <a:p>
                <a:pPr lvl="1"/>
                <a:r>
                  <a:rPr lang="en-CA" dirty="0">
                    <a:solidFill>
                      <a:srgbClr val="FF0000"/>
                    </a:solidFill>
                  </a:rPr>
                  <a:t>Modulator:</a:t>
                </a:r>
                <a:r>
                  <a:rPr lang="en-CA" dirty="0"/>
                  <a:t> a sequence of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(e.g. channel state) and durations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stationary </a:t>
                </a:r>
                <a:r>
                  <a:rPr lang="en-CA" dirty="0" err="1"/>
                  <a:t>w.r.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CA" dirty="0"/>
              </a:p>
              <a:p>
                <a:pPr lvl="1"/>
                <a:r>
                  <a:rPr lang="en-CA" dirty="0">
                    <a:solidFill>
                      <a:srgbClr val="FF0000"/>
                    </a:solidFill>
                  </a:rPr>
                  <a:t>Modulated process</a:t>
                </a:r>
                <a:r>
                  <a:rPr lang="en-CA" dirty="0"/>
                  <a:t>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∈[0,+∞)</m:t>
                    </m:r>
                  </m:oMath>
                </a14:m>
                <a:r>
                  <a:rPr lang="en-CA" dirty="0"/>
                  <a:t> such that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/>
                  <a:t> whenever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CA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&lt;</m:t>
                    </m:r>
                    <m:nary>
                      <m:naryPr>
                        <m:chr m:val="∑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CA" dirty="0"/>
              </a:p>
            </p:txBody>
          </p:sp>
        </mc:Choice>
        <mc:Fallback>
          <p:sp>
            <p:nvSpPr>
              <p:cNvPr id="409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565" y="735873"/>
                <a:ext cx="9433048" cy="6027022"/>
              </a:xfrm>
              <a:blipFill>
                <a:blip r:embed="rId3"/>
                <a:stretch>
                  <a:fillRect l="-969" t="-81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6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0FF52ED1-E64D-4480-823D-F721D519B95E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6FDF8D-694F-4253-A744-65F9E5C32730}"/>
              </a:ext>
            </a:extLst>
          </p:cNvPr>
          <p:cNvGrpSpPr/>
          <p:nvPr/>
        </p:nvGrpSpPr>
        <p:grpSpPr>
          <a:xfrm>
            <a:off x="1911632" y="2967646"/>
            <a:ext cx="8505535" cy="3185259"/>
            <a:chOff x="1922500" y="2967646"/>
            <a:chExt cx="8505535" cy="3185259"/>
          </a:xfrm>
        </p:grpSpPr>
        <p:cxnSp>
          <p:nvCxnSpPr>
            <p:cNvPr id="22" name="Straight Arrow Connector 21"/>
            <p:cNvCxnSpPr/>
            <p:nvPr/>
          </p:nvCxnSpPr>
          <p:spPr bwMode="auto">
            <a:xfrm flipV="1">
              <a:off x="2299064" y="5660571"/>
              <a:ext cx="7489371" cy="174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Arrow Connector 23"/>
            <p:cNvCxnSpPr/>
            <p:nvPr/>
          </p:nvCxnSpPr>
          <p:spPr bwMode="auto">
            <a:xfrm flipH="1" flipV="1">
              <a:off x="2490652" y="3056709"/>
              <a:ext cx="8709" cy="287382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0" name="Ink 39"/>
                <p14:cNvContentPartPr/>
                <p14:nvPr/>
              </p14:nvContentPartPr>
              <p14:xfrm>
                <a:off x="3997286" y="4981149"/>
                <a:ext cx="360" cy="36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89006" y="4972869"/>
                  <a:ext cx="16920" cy="1692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42" name="Straight Connector 41"/>
            <p:cNvCxnSpPr/>
            <p:nvPr/>
          </p:nvCxnSpPr>
          <p:spPr bwMode="auto">
            <a:xfrm flipH="1">
              <a:off x="3988646" y="4537269"/>
              <a:ext cx="8640" cy="1323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5342831" y="3247029"/>
              <a:ext cx="0" cy="259207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/>
            <p:nvPr/>
          </p:nvCxnSpPr>
          <p:spPr bwMode="auto">
            <a:xfrm>
              <a:off x="6784106" y="3236955"/>
              <a:ext cx="0" cy="259207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 flipH="1">
              <a:off x="8765310" y="3953691"/>
              <a:ext cx="4137" cy="186526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flipH="1">
              <a:off x="8952543" y="4336869"/>
              <a:ext cx="17286" cy="147200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9265165" y="5216433"/>
                  <a:ext cx="90909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+mn-lt"/>
                    </a:rPr>
                    <a:t>Time </a:t>
                  </a:r>
                  <a14:m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US" sz="2000" dirty="0" err="1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5165" y="5216433"/>
                  <a:ext cx="909096" cy="400110"/>
                </a:xfrm>
                <a:prstGeom prst="rect">
                  <a:avLst/>
                </a:prstGeom>
                <a:blipFill>
                  <a:blip r:embed="rId16"/>
                  <a:stretch>
                    <a:fillRect l="-6711" t="-9231" b="-27692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2468544" y="2967646"/>
                  <a:ext cx="126579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+mn-lt"/>
                    </a:rPr>
                    <a:t>State </a:t>
                  </a:r>
                  <a14:m>
                    <m:oMath xmlns:m="http://schemas.openxmlformats.org/officeDocument/2006/math"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000" dirty="0" err="1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8544" y="2967646"/>
                  <a:ext cx="1265796" cy="400110"/>
                </a:xfrm>
                <a:prstGeom prst="rect">
                  <a:avLst/>
                </a:prstGeom>
                <a:blipFill>
                  <a:blip r:embed="rId17"/>
                  <a:stretch>
                    <a:fillRect l="-4808" t="-9231" r="-1442" b="-27692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1922500" y="5027507"/>
                  <a:ext cx="49923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fr-CH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500" y="5027507"/>
                  <a:ext cx="499239" cy="400110"/>
                </a:xfrm>
                <a:prstGeom prst="rect">
                  <a:avLst/>
                </a:prstGeom>
                <a:blipFill>
                  <a:blip r:embed="rId18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3598584" y="4483223"/>
                  <a:ext cx="50520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fr-CH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8584" y="4483223"/>
                  <a:ext cx="505202" cy="400110"/>
                </a:xfrm>
                <a:prstGeom prst="rect">
                  <a:avLst/>
                </a:prstGeom>
                <a:blipFill>
                  <a:blip r:embed="rId19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6354850" y="3956357"/>
                  <a:ext cx="50520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fr-CH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850" y="3956357"/>
                  <a:ext cx="505202" cy="400110"/>
                </a:xfrm>
                <a:prstGeom prst="rect">
                  <a:avLst/>
                </a:prstGeom>
                <a:blipFill>
                  <a:blip r:embed="rId20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8353470" y="4326472"/>
                  <a:ext cx="50520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fr-CH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3470" y="4326472"/>
                  <a:ext cx="505202" cy="400110"/>
                </a:xfrm>
                <a:prstGeom prst="rect">
                  <a:avLst/>
                </a:prstGeom>
                <a:blipFill>
                  <a:blip r:embed="rId21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9922833" y="4500442"/>
                  <a:ext cx="50520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fr-CH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2833" y="4500442"/>
                  <a:ext cx="505202" cy="400110"/>
                </a:xfrm>
                <a:prstGeom prst="rect">
                  <a:avLst/>
                </a:prstGeom>
                <a:blipFill>
                  <a:blip r:embed="rId22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4142235" y="3124687"/>
                  <a:ext cx="131747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fr-CH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fr-CH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CH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fr-CH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H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235" y="3124687"/>
                  <a:ext cx="1317477" cy="400110"/>
                </a:xfrm>
                <a:prstGeom prst="rect">
                  <a:avLst/>
                </a:prstGeom>
                <a:blipFill>
                  <a:blip r:embed="rId23"/>
                  <a:stretch>
                    <a:fillRect b="-18462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/>
            <p:cNvCxnSpPr/>
            <p:nvPr/>
          </p:nvCxnSpPr>
          <p:spPr bwMode="auto">
            <a:xfrm flipV="1">
              <a:off x="2521186" y="5808877"/>
              <a:ext cx="1467461" cy="201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2930328" y="5752795"/>
                  <a:ext cx="4794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CH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0328" y="5752795"/>
                  <a:ext cx="479426" cy="400110"/>
                </a:xfrm>
                <a:prstGeom prst="rect">
                  <a:avLst/>
                </a:prstGeom>
                <a:blipFill>
                  <a:blip r:embed="rId24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Straight Arrow Connector 67"/>
            <p:cNvCxnSpPr/>
            <p:nvPr/>
          </p:nvCxnSpPr>
          <p:spPr bwMode="auto">
            <a:xfrm flipV="1">
              <a:off x="3988647" y="5795813"/>
              <a:ext cx="1354185" cy="1293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4281532" y="5739730"/>
                  <a:ext cx="48538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CH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1532" y="5739730"/>
                  <a:ext cx="485389" cy="400110"/>
                </a:xfrm>
                <a:prstGeom prst="rect">
                  <a:avLst/>
                </a:prstGeom>
                <a:blipFill>
                  <a:blip r:embed="rId25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Arrow Connector 69"/>
            <p:cNvCxnSpPr/>
            <p:nvPr/>
          </p:nvCxnSpPr>
          <p:spPr bwMode="auto">
            <a:xfrm flipV="1">
              <a:off x="5316642" y="5782747"/>
              <a:ext cx="1467461" cy="201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5722803" y="5726665"/>
                  <a:ext cx="48538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CH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2803" y="5726665"/>
                  <a:ext cx="485389" cy="400110"/>
                </a:xfrm>
                <a:prstGeom prst="rect">
                  <a:avLst/>
                </a:prstGeom>
                <a:blipFill>
                  <a:blip r:embed="rId26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Arrow Connector 71"/>
            <p:cNvCxnSpPr/>
            <p:nvPr/>
          </p:nvCxnSpPr>
          <p:spPr bwMode="auto">
            <a:xfrm flipV="1">
              <a:off x="6810292" y="5769683"/>
              <a:ext cx="1946306" cy="1306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695299" y="5713600"/>
                  <a:ext cx="48538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CH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299" y="5713600"/>
                  <a:ext cx="485389" cy="400110"/>
                </a:xfrm>
                <a:prstGeom prst="rect">
                  <a:avLst/>
                </a:prstGeom>
                <a:blipFill>
                  <a:blip r:embed="rId27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Connector 65"/>
            <p:cNvCxnSpPr>
              <a:endCxn id="71" idx="0"/>
            </p:cNvCxnSpPr>
            <p:nvPr/>
          </p:nvCxnSpPr>
          <p:spPr bwMode="auto">
            <a:xfrm flipH="1">
              <a:off x="5965498" y="3124687"/>
              <a:ext cx="34711" cy="26019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5957963" y="5291239"/>
                  <a:ext cx="34804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2000" dirty="0" err="1">
                    <a:solidFill>
                      <a:srgbClr val="0070C0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7963" y="5291239"/>
                  <a:ext cx="348044" cy="40011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FBF237-152B-40D8-8D65-9A959C9C87C4}"/>
              </a:ext>
            </a:extLst>
          </p:cNvPr>
          <p:cNvCxnSpPr/>
          <p:nvPr/>
        </p:nvCxnSpPr>
        <p:spPr bwMode="auto">
          <a:xfrm>
            <a:off x="2490652" y="5229909"/>
            <a:ext cx="1497994" cy="0"/>
          </a:xfrm>
          <a:prstGeom prst="lin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1E5C46C-B7D0-4CD0-B73B-894FD0749709}"/>
              </a:ext>
            </a:extLst>
          </p:cNvPr>
          <p:cNvCxnSpPr>
            <a:cxnSpLocks/>
          </p:cNvCxnSpPr>
          <p:nvPr/>
        </p:nvCxnSpPr>
        <p:spPr bwMode="auto">
          <a:xfrm>
            <a:off x="3989600" y="4658343"/>
            <a:ext cx="1342363" cy="0"/>
          </a:xfrm>
          <a:prstGeom prst="lin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60F58FC-F300-4C05-A37B-1B74C45D2FD3}"/>
              </a:ext>
            </a:extLst>
          </p:cNvPr>
          <p:cNvCxnSpPr>
            <a:cxnSpLocks/>
          </p:cNvCxnSpPr>
          <p:nvPr/>
        </p:nvCxnSpPr>
        <p:spPr bwMode="auto">
          <a:xfrm>
            <a:off x="5331963" y="3330729"/>
            <a:ext cx="1441272" cy="0"/>
          </a:xfrm>
          <a:prstGeom prst="lin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A64DCF0-F6C3-4FD1-A12F-C9DFA073EF7C}"/>
              </a:ext>
            </a:extLst>
          </p:cNvPr>
          <p:cNvCxnSpPr>
            <a:cxnSpLocks/>
          </p:cNvCxnSpPr>
          <p:nvPr/>
        </p:nvCxnSpPr>
        <p:spPr bwMode="auto">
          <a:xfrm>
            <a:off x="6773235" y="4156412"/>
            <a:ext cx="1981207" cy="0"/>
          </a:xfrm>
          <a:prstGeom prst="lin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71252EE-38E1-43DC-80B1-1FEF4F107CE0}"/>
              </a:ext>
            </a:extLst>
          </p:cNvPr>
          <p:cNvCxnSpPr>
            <a:cxnSpLocks/>
          </p:cNvCxnSpPr>
          <p:nvPr/>
        </p:nvCxnSpPr>
        <p:spPr bwMode="auto">
          <a:xfrm>
            <a:off x="8958961" y="4726582"/>
            <a:ext cx="1012155" cy="0"/>
          </a:xfrm>
          <a:prstGeom prst="lin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1BD495E-EC46-4ACB-8953-B54FC5B19206}"/>
              </a:ext>
            </a:extLst>
          </p:cNvPr>
          <p:cNvCxnSpPr>
            <a:cxnSpLocks/>
          </p:cNvCxnSpPr>
          <p:nvPr/>
        </p:nvCxnSpPr>
        <p:spPr bwMode="auto">
          <a:xfrm>
            <a:off x="8754442" y="4483223"/>
            <a:ext cx="204519" cy="0"/>
          </a:xfrm>
          <a:prstGeom prst="lin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761799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1. Palm Calculus :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8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dirty="0"/>
                  <a:t>A stationary process (simulation) with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x-non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x-non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eaLnBrk="1" hangingPunct="1"/>
                <a:r>
                  <a:rPr lang="en-US" dirty="0"/>
                  <a:t>Some quantity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x-non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x-non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measured at time </a:t>
                </a:r>
                <a14:m>
                  <m:oMath xmlns:m="http://schemas.openxmlformats.org/officeDocument/2006/math">
                    <m:r>
                      <a:rPr lang="x-none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. Assume that</a:t>
                </a:r>
                <a:br>
                  <a:rPr lang="en-US" dirty="0"/>
                </a:br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x-none" i="1" dirty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x-none" i="1" dirty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i="1" dirty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x-none" i="1" dirty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x-none" i="1" dirty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x-none" i="1" dirty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i="1" dirty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x-none" i="1" dirty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x-none" i="1" dirty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x-none" dirty="0">
                    <a:solidFill>
                      <a:srgbClr val="FF3300"/>
                    </a:solidFill>
                  </a:rPr>
                  <a:t> </a:t>
                </a:r>
                <a:r>
                  <a:rPr lang="en-US" dirty="0">
                    <a:solidFill>
                      <a:srgbClr val="FF3300"/>
                    </a:solidFill>
                  </a:rPr>
                  <a:t>is jointly stationary</a:t>
                </a:r>
                <a:br>
                  <a:rPr lang="en-US" dirty="0"/>
                </a:br>
                <a:endParaRPr lang="en-US" dirty="0"/>
              </a:p>
              <a:p>
                <a:pPr eaLnBrk="1" hangingPunct="1">
                  <a:buFontTx/>
                  <a:buNone/>
                </a:pPr>
                <a:r>
                  <a:rPr lang="en-US" dirty="0"/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x-none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x-none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x-none" dirty="0"/>
                  <a:t> </a:t>
                </a:r>
                <a:r>
                  <a:rPr lang="en-US" dirty="0"/>
                  <a:t>is in a stationary regime and</a:t>
                </a:r>
                <a:r>
                  <a:rPr lang="x-non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x-non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x-non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depends on the past, present and future state of the simulation in a way that is invariant by shift of time origin.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are right-continuous,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p>
                          <m:sSup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p>
                          <m:sSup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pPr eaLnBrk="1" hangingPunct="1"/>
                <a:r>
                  <a:rPr lang="en-US" dirty="0"/>
                  <a:t>Examples</a:t>
                </a:r>
              </a:p>
              <a:p>
                <a:pPr lvl="1"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x-none" i="1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x-none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lang="x-none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ea typeface="+mn-ea"/>
                    <a:cs typeface="+mn-cs"/>
                  </a:rPr>
                  <a:t>= current position of mobile, speed, and next waypoint</a:t>
                </a:r>
              </a:p>
              <a:p>
                <a:pPr lvl="1"/>
                <a:r>
                  <a:rPr lang="en-US" dirty="0">
                    <a:ea typeface="+mn-ea"/>
                    <a:cs typeface="+mn-cs"/>
                  </a:rPr>
                  <a:t>Jointly stationary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x-none" i="1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x-none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lang="x-none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x-none" i="1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x-none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lang="x-none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ea typeface="+mn-ea"/>
                    <a:cs typeface="+mn-cs"/>
                  </a:rPr>
                  <a:t> = current speed at time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</m:oMath>
                </a14:m>
                <a:r>
                  <a:rPr lang="en-US" dirty="0">
                    <a:ea typeface="+mn-ea"/>
                    <a:cs typeface="+mn-cs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x-none" i="1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x-none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lang="x-none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ea typeface="+mn-ea"/>
                    <a:cs typeface="+mn-cs"/>
                  </a:rPr>
                  <a:t> = time to be run until next waypoint</a:t>
                </a:r>
              </a:p>
              <a:p>
                <a:pPr lvl="1"/>
                <a:r>
                  <a:rPr lang="en-US" dirty="0">
                    <a:ea typeface="+mn-ea"/>
                    <a:cs typeface="+mn-cs"/>
                  </a:rPr>
                  <a:t>Not jointly stationary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x-none" i="1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x-none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lang="x-none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x-none" i="1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x-none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lang="x-none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ea typeface="+mn-ea"/>
                    <a:cs typeface="+mn-cs"/>
                  </a:rPr>
                  <a:t> = time at which last waypoint occurred</a:t>
                </a:r>
              </a:p>
            </p:txBody>
          </p:sp>
        </mc:Choice>
        <mc:Fallback xmlns="">
          <p:sp>
            <p:nvSpPr>
              <p:cNvPr id="2150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9" t="-857" r="-194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06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347450" y="6245225"/>
            <a:ext cx="84455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A96B1BBD-D11F-4DE8-907F-3EA1167C505B}" type="slidenum">
              <a:rPr lang="en-GB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2100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962" name="TPQuestion"/>
              <p:cNvSpPr>
                <a:spLocks noGrp="1"/>
              </p:cNvSpPr>
              <p:nvPr>
                <p:ph type="title"/>
              </p:nvPr>
            </p:nvSpPr>
            <p:spPr>
              <a:xfrm>
                <a:off x="231761" y="-1"/>
                <a:ext cx="10185416" cy="2255521"/>
              </a:xfrm>
            </p:spPr>
            <p:txBody>
              <a:bodyPr/>
              <a:lstStyle/>
              <a:p>
                <a:r>
                  <a:rPr lang="en-US" sz="2800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800" dirty="0"/>
                  <a:t>, channel state is drawn at random and new state is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800" dirty="0"/>
                  <a:t> with </a:t>
                </a:r>
                <a:r>
                  <a:rPr lang="en-US" sz="2800" dirty="0" err="1"/>
                  <a:t>proba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H" sz="28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</m:oMath>
                </a14:m>
                <a:r>
                  <a:rPr lang="en-US" sz="2800" dirty="0"/>
                  <a:t>. When channel state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𝒁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800" dirty="0"/>
                  <a:t>, loss </a:t>
                </a:r>
                <a:r>
                  <a:rPr lang="en-US" sz="2800" dirty="0" err="1"/>
                  <a:t>proba</a:t>
                </a:r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800" dirty="0"/>
                  <a:t> and residence time in that state is (non random)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800" dirty="0"/>
                  <a:t>. What is the intensity of the point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40962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31761" y="-1"/>
                <a:ext cx="10185416" cy="2255521"/>
              </a:xfrm>
              <a:blipFill>
                <a:blip r:embed="rId5"/>
                <a:stretch>
                  <a:fillRect l="-1197" r="-101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963" name="TPAnswers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1703389" y="2255520"/>
                <a:ext cx="2729275" cy="4486593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fr-CH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CH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fr-CH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CH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fr-CH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fr-CH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sSub>
                          <m:sSubPr>
                            <m:ctrlPr>
                              <a:rPr lang="fr-CH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CH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fr-CH" sz="2000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fr-CH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CH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fr-CH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fr-CH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CH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CH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fr-CH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fr-CH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CH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fr-CH" sz="2000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fr-CH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CH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fr-CH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CH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fr-CH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CH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CH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fr-CH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fr-CH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CH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fr-CH" sz="2000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fr-CH" sz="2000" dirty="0"/>
                  <a:t>None of the </a:t>
                </a:r>
                <a:r>
                  <a:rPr lang="fr-CH" sz="2000" dirty="0" err="1"/>
                  <a:t>above</a:t>
                </a:r>
                <a:endParaRPr lang="fr-CH" sz="2000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fr-CH" sz="2000" dirty="0"/>
                  <a:t>I </a:t>
                </a:r>
                <a:r>
                  <a:rPr lang="fr-CH" sz="2000" dirty="0" err="1"/>
                  <a:t>don’t</a:t>
                </a:r>
                <a:r>
                  <a:rPr lang="fr-CH" sz="2000" dirty="0"/>
                  <a:t> know</a:t>
                </a:r>
              </a:p>
            </p:txBody>
          </p:sp>
        </mc:Choice>
        <mc:Fallback xmlns="">
          <p:sp>
            <p:nvSpPr>
              <p:cNvPr id="40963" name="TPAnswers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xfrm>
                <a:off x="1703389" y="2255520"/>
                <a:ext cx="2729275" cy="4486593"/>
              </a:xfrm>
              <a:blipFill>
                <a:blip r:embed="rId7"/>
                <a:stretch>
                  <a:fillRect l="-2455" t="-10598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6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0FF52ED1-E64D-4480-823D-F721D519B95E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EA1092-C673-4637-B02C-DCE54F2A72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5970" y="2285654"/>
            <a:ext cx="5982985" cy="22866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7661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By the intensity formula,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is the mean duration of an interval, sampled at the beginning of an interval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CH" b="0" i="1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Answer C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2"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141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962" name="TPQuestion"/>
              <p:cNvSpPr>
                <a:spLocks noGrp="1"/>
              </p:cNvSpPr>
              <p:nvPr>
                <p:ph type="title"/>
              </p:nvPr>
            </p:nvSpPr>
            <p:spPr>
              <a:xfrm>
                <a:off x="417169" y="-1"/>
                <a:ext cx="10000007" cy="2255521"/>
              </a:xfrm>
            </p:spPr>
            <p:txBody>
              <a:bodyPr/>
              <a:lstStyle/>
              <a:p>
                <a:r>
                  <a:rPr lang="en-US" sz="2800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800" dirty="0"/>
                  <a:t>, channel state is drawn at random and new state is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800" dirty="0"/>
                  <a:t> with </a:t>
                </a:r>
                <a:r>
                  <a:rPr lang="en-US" sz="2800" dirty="0" err="1"/>
                  <a:t>proba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sz="2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. When channel state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𝒁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800" dirty="0"/>
                  <a:t>, loss </a:t>
                </a:r>
                <a:r>
                  <a:rPr lang="en-US" sz="2800" dirty="0" err="1"/>
                  <a:t>proba</a:t>
                </a:r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800" dirty="0"/>
                  <a:t> and residence time in that state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800" dirty="0"/>
                  <a:t>. What is the loss probability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for a probe packet sent at an arbitrary point in time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40962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17169" y="-1"/>
                <a:ext cx="10000007" cy="2255521"/>
              </a:xfrm>
              <a:blipFill>
                <a:blip r:embed="rId5"/>
                <a:stretch>
                  <a:fillRect l="-1219" r="-2011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963" name="TPAnswers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1703389" y="2255520"/>
                <a:ext cx="2729275" cy="4486593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sz="2000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fr-CH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CH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sz="2000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fr-CH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CH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sz="2000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sz="2000" dirty="0"/>
                  <a:t>None of the above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sz="2000" dirty="0"/>
                  <a:t>I don't know</a:t>
                </a:r>
              </a:p>
            </p:txBody>
          </p:sp>
        </mc:Choice>
        <mc:Fallback xmlns="">
          <p:sp>
            <p:nvSpPr>
              <p:cNvPr id="40963" name="TPAnswers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xfrm>
                <a:off x="1703389" y="2255520"/>
                <a:ext cx="2729275" cy="4486593"/>
              </a:xfrm>
              <a:blipFill>
                <a:blip r:embed="rId7"/>
                <a:stretch>
                  <a:fillRect l="-245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6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0FF52ED1-E64D-4480-823D-F721D519B95E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0626E5-667B-47F6-A17A-96D8F22749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5970" y="2285654"/>
            <a:ext cx="5982985" cy="22866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0056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When the probe packet is sent, it finds the channel in some state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The probability of loss, given the state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The loss probability, for the probe packet, 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fr-CH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H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 b="0" i="0" dirty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</m:e>
                      </m:d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CH" b="0" i="0" smtClean="0">
                                  <a:latin typeface="Cambria Math" panose="02040503050406030204" pitchFamily="18" charset="0"/>
                                </a:rPr>
                                <m:t>loss</m:t>
                              </m:r>
                            </m:e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:r>
                  <a:rPr lang="en-US" dirty="0"/>
                  <a:t>By the inversion formula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CH" b="0" i="1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nary>
                        </m:e>
                      </m:d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Answer 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85" t="-857" b="-10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00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Is the previous simulation stationary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8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2452" y="1052514"/>
                <a:ext cx="10117598" cy="4738687"/>
              </a:xfrm>
            </p:spPr>
            <p:txBody>
              <a:bodyPr/>
              <a:lstStyle/>
              <a:p>
                <a:r>
                  <a:rPr lang="en-US" dirty="0"/>
                  <a:t>Seems like a superfluous question, </a:t>
                </a:r>
                <a:br>
                  <a:rPr lang="en-US" dirty="0"/>
                </a:br>
                <a:r>
                  <a:rPr lang="en-US" dirty="0"/>
                  <a:t>however there is a difference in viewpoint</a:t>
                </a:r>
                <a:br>
                  <a:rPr lang="en-US" dirty="0"/>
                </a:br>
                <a:r>
                  <a:rPr lang="en-US" dirty="0"/>
                  <a:t>between the epoch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time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If there is a stationary regime, by the </a:t>
                </a:r>
                <a:r>
                  <a:rPr lang="en-US" dirty="0">
                    <a:solidFill>
                      <a:srgbClr val="FF0000"/>
                    </a:solidFill>
                  </a:rPr>
                  <a:t>intensity</a:t>
                </a:r>
                <a:r>
                  <a:rPr lang="en-US" dirty="0"/>
                  <a:t> formula: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So the expectation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must be finite. This is also sufficient:</a:t>
                </a:r>
              </a:p>
            </p:txBody>
          </p:sp>
        </mc:Choice>
        <mc:Fallback xmlns="">
          <p:sp>
            <p:nvSpPr>
              <p:cNvPr id="4198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2452" y="1052514"/>
                <a:ext cx="10117598" cy="4738687"/>
              </a:xfrm>
              <a:blipFill>
                <a:blip r:embed="rId3"/>
                <a:stretch>
                  <a:fillRect l="-964" t="-103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98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B6497F8A-1D6E-4D34-9741-493E4569F78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7B59A1-1537-4185-8E2B-4928EFA73F5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12603" y="1625138"/>
            <a:ext cx="4436945" cy="16957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FA28D1-2BCA-4F46-A0A3-8ED67D266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676" y="4307002"/>
            <a:ext cx="11216004" cy="200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51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RWP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Modulator: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 err="1"/>
                  <a:t>th</a:t>
                </a:r>
                <a:r>
                  <a:rPr lang="en-CA" dirty="0"/>
                  <a:t>  trip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CA" b="0" dirty="0"/>
              </a:p>
              <a:p>
                <a:r>
                  <a:rPr lang="en-CA" dirty="0"/>
                  <a:t>Modulated Process: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dirty="0"/>
                  <a:t> the trip</a:t>
                </a:r>
                <a:br>
                  <a:rPr lang="en-CA" dirty="0"/>
                </a:br>
                <a:r>
                  <a:rPr lang="en-CA" dirty="0"/>
                  <a:t>that we are in at time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CA" dirty="0"/>
              </a:p>
              <a:p>
                <a:r>
                  <a:rPr lang="en-CA" b="0" dirty="0"/>
                  <a:t>Duration of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b="0" dirty="0" err="1"/>
                  <a:t>th</a:t>
                </a:r>
                <a:r>
                  <a:rPr lang="en-CA" b="0" dirty="0"/>
                  <a:t>  trip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CA" dirty="0"/>
              </a:p>
              <a:p>
                <a:pPr/>
                <a:r>
                  <a:rPr lang="en-CA" dirty="0"/>
                  <a:t>Assume waypoints and speed are chosen independently (as in lab)</a:t>
                </a:r>
                <a:br>
                  <a:rPr lang="en-CA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CA" dirty="0"/>
              </a:p>
              <a:p>
                <a:r>
                  <a:rPr lang="en-CA" dirty="0"/>
                  <a:t>Assume speed is chosen uniformly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≥0 </m:t>
                    </m:r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CA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CA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2000">
                                  <a:latin typeface="Cambria Math" panose="02040503050406030204" pitchFamily="18" charset="0"/>
                                </a:rPr>
                                <m:t>ma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2000">
                                  <a:latin typeface="Cambria Math" panose="02040503050406030204" pitchFamily="18" charset="0"/>
                                </a:rPr>
                                <m:t>ma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𝑑𝑣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CA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2000">
                                  <a:latin typeface="Cambria Math" panose="02040503050406030204" pitchFamily="18" charset="0"/>
                                </a:rPr>
                                <m:t>ma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2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CA" sz="2000">
                                      <a:latin typeface="Cambria Math" panose="02040503050406030204" pitchFamily="18" charset="0"/>
                                    </a:rPr>
                                    <m:t>ma</m:t>
                                  </m:r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func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2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CA" sz="20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CA" dirty="0"/>
              </a:p>
              <a:p>
                <a:endParaRPr lang="en-CA" dirty="0"/>
              </a:p>
              <a:p>
                <a:r>
                  <a:rPr lang="en-CA" dirty="0"/>
                  <a:t>There is a </a:t>
                </a:r>
                <a:r>
                  <a:rPr lang="en-CA" dirty="0">
                    <a:solidFill>
                      <a:srgbClr val="FF0000"/>
                    </a:solidFill>
                  </a:rPr>
                  <a:t>stationary regime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CA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  <m:r>
                      <a:rPr lang="en-CA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052513"/>
                <a:ext cx="9036050" cy="5689600"/>
              </a:xfrm>
              <a:blipFill>
                <a:blip r:embed="rId3"/>
                <a:stretch>
                  <a:fillRect l="-1012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36343D58-BAE1-412D-8E38-994AB5464482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25685" y="60558"/>
            <a:ext cx="3200503" cy="223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29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Time Average Speed, Averaged over </a:t>
            </a:r>
            <a:r>
              <a:rPr lang="en-US" sz="3200" i="1"/>
              <a:t>n</a:t>
            </a:r>
            <a:r>
              <a:rPr lang="en-US" sz="3200"/>
              <a:t> independent mobiles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7" name="Rectangle 4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703388" y="5805489"/>
                <a:ext cx="8856662" cy="936625"/>
              </a:xfrm>
            </p:spPr>
            <p:txBody>
              <a:bodyPr/>
              <a:lstStyle/>
              <a:p>
                <a:r>
                  <a:rPr lang="en-US" dirty="0"/>
                  <a:t>Blue line is one sample;  Red line is estimate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4037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3388" y="5805489"/>
                <a:ext cx="8856662" cy="936625"/>
              </a:xfrm>
              <a:blipFill>
                <a:blip r:embed="rId3"/>
                <a:stretch>
                  <a:fillRect l="-1032" t="-519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03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96EE991D-6027-4EED-AE9E-B77999FED5AE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4403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95525" y="1576389"/>
            <a:ext cx="7600950" cy="3705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33582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Random waypoint model that has no stationary regime 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dirty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  <m:r>
                      <a:rPr lang="en-CA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dirty="0"/>
                  <a:t> there is no stationary regime.</a:t>
                </a:r>
              </a:p>
              <a:p>
                <a:r>
                  <a:rPr lang="en-GB" dirty="0"/>
                  <a:t>But this model was often used in </a:t>
                </a:r>
                <a:r>
                  <a:rPr lang="en-GB"/>
                  <a:t>practice --“</a:t>
                </a:r>
                <a:r>
                  <a:rPr lang="en-GB" dirty="0"/>
                  <a:t>considered harmful” [YLN03]</a:t>
                </a:r>
              </a:p>
              <a:p>
                <a:r>
                  <a:rPr lang="en-GB" dirty="0"/>
                  <a:t>Simulation becomes old and “</a:t>
                </a:r>
                <a:r>
                  <a:rPr lang="en-GB" dirty="0">
                    <a:solidFill>
                      <a:srgbClr val="FF3300"/>
                    </a:solidFill>
                  </a:rPr>
                  <a:t>freezes</a:t>
                </a:r>
                <a:r>
                  <a:rPr lang="en-GB" dirty="0"/>
                  <a:t>” – average speed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GB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26035" y="1038225"/>
                <a:ext cx="8424490" cy="5689600"/>
              </a:xfrm>
              <a:blipFill>
                <a:blip r:embed="rId2"/>
                <a:stretch>
                  <a:fillRect l="-1158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t="17943" b="11001"/>
          <a:stretch/>
        </p:blipFill>
        <p:spPr bwMode="auto">
          <a:xfrm>
            <a:off x="1800225" y="2930889"/>
            <a:ext cx="8448675" cy="37969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28094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1" y="990600"/>
            <a:ext cx="7534275" cy="2895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457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71714" y="4029076"/>
            <a:ext cx="8048625" cy="2447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60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Stationary Distribution of Speed</a:t>
            </a:r>
            <a:br>
              <a:rPr lang="fr-FR"/>
            </a:br>
            <a:r>
              <a:rPr lang="fr-FR"/>
              <a:t>(For model with stationary regime)</a:t>
            </a:r>
          </a:p>
        </p:txBody>
      </p:sp>
    </p:spTree>
    <p:extLst>
      <p:ext uri="{BB962C8B-B14F-4D97-AF65-F5344CB8AC3E}">
        <p14:creationId xmlns:p14="http://schemas.microsoft.com/office/powerpoint/2010/main" val="16909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Closed Form 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03388" y="838201"/>
            <a:ext cx="8856662" cy="5903913"/>
          </a:xfrm>
        </p:spPr>
        <p:txBody>
          <a:bodyPr/>
          <a:lstStyle/>
          <a:p>
            <a:r>
              <a:rPr lang="en-US" dirty="0"/>
              <a:t>Assume a stationary regime exists and simulation is run long enough</a:t>
            </a:r>
          </a:p>
          <a:p>
            <a:r>
              <a:rPr lang="en-US" dirty="0"/>
              <a:t>Apply </a:t>
            </a:r>
            <a:r>
              <a:rPr lang="en-US" dirty="0">
                <a:solidFill>
                  <a:srgbClr val="FF3300"/>
                </a:solidFill>
              </a:rPr>
              <a:t>inversion formula</a:t>
            </a:r>
            <a:r>
              <a:rPr lang="en-US" dirty="0"/>
              <a:t> and obtain distribution of instantaneous speed V(t)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276601" y="1676400"/>
            <a:ext cx="5205413" cy="4424992"/>
            <a:chOff x="1752600" y="1676400"/>
            <a:chExt cx="5205413" cy="4424992"/>
          </a:xfrm>
        </p:grpSpPr>
        <p:pic>
          <p:nvPicPr>
            <p:cNvPr id="4710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52600" y="1676400"/>
              <a:ext cx="5205413" cy="43053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" name="Rectangle 3"/>
            <p:cNvSpPr/>
            <p:nvPr/>
          </p:nvSpPr>
          <p:spPr bwMode="auto">
            <a:xfrm>
              <a:off x="3217216" y="5732060"/>
              <a:ext cx="184730" cy="369332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CA" dirty="0"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3059219" y="5628860"/>
                  <a:ext cx="691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sub>
                        </m:sSub>
                      </m:oMath>
                    </m:oMathPara>
                  </a14:m>
                  <a:endParaRPr lang="en-CA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9219" y="5628860"/>
                  <a:ext cx="691792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6" cstate="print"/>
          <a:srcRect l="29927" t="4068" r="30865" b="75375"/>
          <a:stretch>
            <a:fillRect/>
          </a:stretch>
        </p:blipFill>
        <p:spPr bwMode="auto">
          <a:xfrm>
            <a:off x="4038600" y="5943600"/>
            <a:ext cx="3581400" cy="914400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081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Arbitrary Point in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dirty="0"/>
                  <a:t> is jointly stationary,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dirty="0"/>
                  <a:t> is the same at all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CA" dirty="0"/>
              </a:p>
              <a:p>
                <a:r>
                  <a:rPr lang="en-CA" dirty="0"/>
                  <a:t>It represents the average seen at an </a:t>
                </a:r>
                <a:r>
                  <a:rPr lang="en-CA" dirty="0">
                    <a:solidFill>
                      <a:srgbClr val="FF3300"/>
                    </a:solidFill>
                  </a:rPr>
                  <a:t>arbitrary point in time</a:t>
                </a:r>
              </a:p>
              <a:p>
                <a:endParaRPr lang="en-CA" dirty="0"/>
              </a:p>
              <a:p>
                <a:r>
                  <a:rPr lang="en-CA" dirty="0"/>
                  <a:t>It can be shown that it is also the average seen by an </a:t>
                </a:r>
                <a:r>
                  <a:rPr lang="en-CA" dirty="0">
                    <a:solidFill>
                      <a:srgbClr val="FF0000"/>
                    </a:solidFill>
                  </a:rPr>
                  <a:t>external observer </a:t>
                </a:r>
                <a:r>
                  <a:rPr lang="en-CA" dirty="0"/>
                  <a:t>who observes the system at a random time, sampled from a Poisson process of any rate, independent of the  simulation.</a:t>
                </a:r>
              </a:p>
              <a:p>
                <a:r>
                  <a:rPr lang="en-CA" dirty="0"/>
                  <a:t>(PASTA: Poisson Arrivals See Time Averages)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85" t="-857" r="-7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38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PQuestion"/>
          <p:cNvSpPr>
            <a:spLocks noGrp="1"/>
          </p:cNvSpPr>
          <p:nvPr>
            <p:ph type="title"/>
          </p:nvPr>
        </p:nvSpPr>
        <p:spPr>
          <a:xfrm>
            <a:off x="353961" y="0"/>
            <a:ext cx="5637537" cy="3222322"/>
          </a:xfrm>
        </p:spPr>
        <p:txBody>
          <a:bodyPr/>
          <a:lstStyle/>
          <a:p>
            <a:r>
              <a:rPr lang="en-US" sz="2400" dirty="0"/>
              <a:t>A (true) example: Compare impact of mobility on a protocol:</a:t>
            </a:r>
            <a:br>
              <a:rPr lang="en-US" sz="2400" dirty="0"/>
            </a:br>
            <a:r>
              <a:rPr lang="en-US" sz="2400" dirty="0"/>
              <a:t>Experimenter places nodes uniformly for static case, according to random waypoint for mobile case.</a:t>
            </a:r>
            <a:br>
              <a:rPr lang="en-US" sz="2400" dirty="0"/>
            </a:br>
            <a:r>
              <a:rPr lang="en-US" sz="2400" dirty="0"/>
              <a:t>Concludes that static is better</a:t>
            </a:r>
            <a:br>
              <a:rPr lang="en-US" sz="2400" dirty="0"/>
            </a:br>
            <a:r>
              <a:rPr lang="en-US" sz="2400" dirty="0"/>
              <a:t>Find the bug ! </a:t>
            </a:r>
          </a:p>
        </p:txBody>
      </p:sp>
      <p:sp>
        <p:nvSpPr>
          <p:cNvPr id="7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556151" y="283731"/>
            <a:ext cx="4425678" cy="3735978"/>
          </a:xfrm>
        </p:spPr>
        <p:txBody>
          <a:bodyPr>
            <a:no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Spatial distribution of nodes is different for mobile case than for static case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Spatial distribution of nodes is same for mobile and static cases but speed is more often small than large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There is no bug, mobility increases capacity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DFC20481-57D5-4B9E-830C-7B5BBB1098E5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103" y="3222321"/>
            <a:ext cx="7553599" cy="35055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345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In the mobile case, the nodes are more often towards the center, distance between nodes is shorter, performance is better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The comparison is </a:t>
            </a:r>
            <a:r>
              <a:rPr lang="en-US" dirty="0">
                <a:solidFill>
                  <a:srgbClr val="FF3300"/>
                </a:solidFill>
              </a:rPr>
              <a:t>flawed</a:t>
            </a:r>
            <a:r>
              <a:rPr lang="en-US" dirty="0"/>
              <a:t>. Should use for static case the same distribution of node location as random waypoint.  </a:t>
            </a:r>
          </a:p>
          <a:p>
            <a:pPr>
              <a:lnSpc>
                <a:spcPct val="90000"/>
              </a:lnSpc>
            </a:pPr>
            <a:endParaRPr lang="en-US" i="1" dirty="0"/>
          </a:p>
          <a:p>
            <a:pPr>
              <a:lnSpc>
                <a:spcPct val="90000"/>
              </a:lnSpc>
            </a:pPr>
            <a:r>
              <a:rPr lang="en-US" i="1" dirty="0"/>
              <a:t>Is there such a distribution to compare against</a:t>
            </a:r>
            <a:r>
              <a:rPr lang="en-US" dirty="0"/>
              <a:t> </a:t>
            </a:r>
            <a:r>
              <a:rPr lang="en-US" i="1" dirty="0"/>
              <a:t>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723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 Fair Comparison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8488" y="1052514"/>
            <a:ext cx="9801562" cy="2528887"/>
          </a:xfrm>
        </p:spPr>
        <p:txBody>
          <a:bodyPr/>
          <a:lstStyle/>
          <a:p>
            <a:r>
              <a:rPr lang="en-US" dirty="0"/>
              <a:t>Revisit the comparison by sampling the static case from the stationary regime of the random waypoint</a:t>
            </a:r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 cstate="print"/>
          <a:srcRect l="22665" t="40388" r="21333"/>
          <a:stretch>
            <a:fillRect/>
          </a:stretch>
        </p:blipFill>
        <p:spPr bwMode="auto">
          <a:xfrm>
            <a:off x="2133600" y="3352800"/>
            <a:ext cx="4800600" cy="3505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9157" name="Freeform 5"/>
          <p:cNvSpPr>
            <a:spLocks/>
          </p:cNvSpPr>
          <p:nvPr/>
        </p:nvSpPr>
        <p:spPr bwMode="auto">
          <a:xfrm>
            <a:off x="2667000" y="3962400"/>
            <a:ext cx="4077081" cy="228599"/>
          </a:xfrm>
          <a:custGeom>
            <a:avLst/>
            <a:gdLst>
              <a:gd name="T0" fmla="*/ 0 w 2496"/>
              <a:gd name="T1" fmla="*/ 120967498 h 144"/>
              <a:gd name="T2" fmla="*/ 1572577282 w 2496"/>
              <a:gd name="T3" fmla="*/ 0 h 144"/>
              <a:gd name="T4" fmla="*/ 2147483647 w 2496"/>
              <a:gd name="T5" fmla="*/ 241934997 h 144"/>
              <a:gd name="T6" fmla="*/ 2147483647 w 2496"/>
              <a:gd name="T7" fmla="*/ 362902445 h 144"/>
              <a:gd name="T8" fmla="*/ 0 60000 65536"/>
              <a:gd name="T9" fmla="*/ 0 60000 65536"/>
              <a:gd name="T10" fmla="*/ 0 60000 65536"/>
              <a:gd name="T11" fmla="*/ 0 60000 65536"/>
              <a:gd name="T12" fmla="*/ 0 w 2496"/>
              <a:gd name="T13" fmla="*/ 0 h 144"/>
              <a:gd name="T14" fmla="*/ 2496 w 2496"/>
              <a:gd name="T15" fmla="*/ 144 h 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96" h="144">
                <a:moveTo>
                  <a:pt x="0" y="48"/>
                </a:moveTo>
                <a:lnTo>
                  <a:pt x="624" y="0"/>
                </a:lnTo>
                <a:lnTo>
                  <a:pt x="1248" y="96"/>
                </a:lnTo>
                <a:lnTo>
                  <a:pt x="2496" y="144"/>
                </a:lnTo>
              </a:path>
            </a:pathLst>
          </a:custGeom>
          <a:noFill/>
          <a:ln w="19050">
            <a:pattFill prst="dkUpDiag">
              <a:fgClr>
                <a:srgbClr val="777777"/>
              </a:fgClr>
              <a:bgClr>
                <a:srgbClr val="FFFFFF"/>
              </a:bgClr>
            </a:patt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fr-CH"/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7134539" y="4495801"/>
            <a:ext cx="2075825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3300"/>
                </a:solidFill>
                <a:latin typeface="+mj-lt"/>
              </a:rPr>
              <a:t>Random waypoint</a:t>
            </a:r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7138420" y="5562601"/>
            <a:ext cx="2277611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3300"/>
                </a:solidFill>
                <a:latin typeface="+mj-lt"/>
              </a:rPr>
              <a:t>Static, from uniform</a:t>
            </a:r>
          </a:p>
        </p:txBody>
      </p:sp>
      <p:sp>
        <p:nvSpPr>
          <p:cNvPr id="49160" name="Line 8"/>
          <p:cNvSpPr>
            <a:spLocks noChangeShapeType="1"/>
          </p:cNvSpPr>
          <p:nvPr/>
        </p:nvSpPr>
        <p:spPr bwMode="auto">
          <a:xfrm flipH="1" flipV="1">
            <a:off x="6400800" y="4343400"/>
            <a:ext cx="838200" cy="3810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fr-CH"/>
          </a:p>
        </p:txBody>
      </p:sp>
      <p:sp>
        <p:nvSpPr>
          <p:cNvPr id="49161" name="Line 9"/>
          <p:cNvSpPr>
            <a:spLocks noChangeShapeType="1"/>
          </p:cNvSpPr>
          <p:nvPr/>
        </p:nvSpPr>
        <p:spPr bwMode="auto">
          <a:xfrm flipH="1" flipV="1">
            <a:off x="5943600" y="4419600"/>
            <a:ext cx="1600200" cy="11430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fr-CH"/>
          </a:p>
        </p:txBody>
      </p:sp>
      <p:sp>
        <p:nvSpPr>
          <p:cNvPr id="49162" name="Text Box 10"/>
          <p:cNvSpPr txBox="1">
            <a:spLocks noChangeArrowheads="1"/>
          </p:cNvSpPr>
          <p:nvPr/>
        </p:nvSpPr>
        <p:spPr bwMode="auto">
          <a:xfrm>
            <a:off x="6744101" y="3733801"/>
            <a:ext cx="376475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3300"/>
                </a:solidFill>
                <a:latin typeface="+mj-lt"/>
              </a:rPr>
              <a:t>Static, same node location as RWP</a:t>
            </a:r>
          </a:p>
        </p:txBody>
      </p:sp>
      <p:sp>
        <p:nvSpPr>
          <p:cNvPr id="49163" name="Line 11"/>
          <p:cNvSpPr>
            <a:spLocks noChangeShapeType="1"/>
          </p:cNvSpPr>
          <p:nvPr/>
        </p:nvSpPr>
        <p:spPr bwMode="auto">
          <a:xfrm flipH="1">
            <a:off x="5715000" y="3962400"/>
            <a:ext cx="1143000" cy="1524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fr-CH"/>
          </a:p>
        </p:txBody>
      </p:sp>
      <p:grpSp>
        <p:nvGrpSpPr>
          <p:cNvPr id="49164" name="Group 12"/>
          <p:cNvGrpSpPr>
            <a:grpSpLocks/>
          </p:cNvGrpSpPr>
          <p:nvPr/>
        </p:nvGrpSpPr>
        <p:grpSpPr bwMode="auto">
          <a:xfrm>
            <a:off x="3581400" y="3886200"/>
            <a:ext cx="152400" cy="228600"/>
            <a:chOff x="3888" y="2016"/>
            <a:chExt cx="96" cy="144"/>
          </a:xfrm>
        </p:grpSpPr>
        <p:sp>
          <p:nvSpPr>
            <p:cNvPr id="49177" name="Line 13"/>
            <p:cNvSpPr>
              <a:spLocks noChangeShapeType="1"/>
            </p:cNvSpPr>
            <p:nvPr/>
          </p:nvSpPr>
          <p:spPr bwMode="auto">
            <a:xfrm>
              <a:off x="3936" y="201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fr-CH"/>
            </a:p>
          </p:txBody>
        </p:sp>
        <p:sp>
          <p:nvSpPr>
            <p:cNvPr id="49178" name="Line 14"/>
            <p:cNvSpPr>
              <a:spLocks noChangeShapeType="1"/>
            </p:cNvSpPr>
            <p:nvPr/>
          </p:nvSpPr>
          <p:spPr bwMode="auto">
            <a:xfrm>
              <a:off x="3888" y="2016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fr-CH"/>
            </a:p>
          </p:txBody>
        </p:sp>
        <p:sp>
          <p:nvSpPr>
            <p:cNvPr id="49179" name="Line 15"/>
            <p:cNvSpPr>
              <a:spLocks noChangeShapeType="1"/>
            </p:cNvSpPr>
            <p:nvPr/>
          </p:nvSpPr>
          <p:spPr bwMode="auto">
            <a:xfrm>
              <a:off x="3888" y="2160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fr-CH"/>
            </a:p>
          </p:txBody>
        </p:sp>
      </p:grpSp>
      <p:grpSp>
        <p:nvGrpSpPr>
          <p:cNvPr id="49165" name="Group 16"/>
          <p:cNvGrpSpPr>
            <a:grpSpLocks/>
          </p:cNvGrpSpPr>
          <p:nvPr/>
        </p:nvGrpSpPr>
        <p:grpSpPr bwMode="auto">
          <a:xfrm>
            <a:off x="6553200" y="4038600"/>
            <a:ext cx="152400" cy="228600"/>
            <a:chOff x="3888" y="2016"/>
            <a:chExt cx="96" cy="144"/>
          </a:xfrm>
        </p:grpSpPr>
        <p:sp>
          <p:nvSpPr>
            <p:cNvPr id="49174" name="Line 17"/>
            <p:cNvSpPr>
              <a:spLocks noChangeShapeType="1"/>
            </p:cNvSpPr>
            <p:nvPr/>
          </p:nvSpPr>
          <p:spPr bwMode="auto">
            <a:xfrm>
              <a:off x="3936" y="201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fr-CH"/>
            </a:p>
          </p:txBody>
        </p:sp>
        <p:sp>
          <p:nvSpPr>
            <p:cNvPr id="49175" name="Line 18"/>
            <p:cNvSpPr>
              <a:spLocks noChangeShapeType="1"/>
            </p:cNvSpPr>
            <p:nvPr/>
          </p:nvSpPr>
          <p:spPr bwMode="auto">
            <a:xfrm>
              <a:off x="3888" y="2016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fr-CH"/>
            </a:p>
          </p:txBody>
        </p:sp>
        <p:sp>
          <p:nvSpPr>
            <p:cNvPr id="49176" name="Line 19"/>
            <p:cNvSpPr>
              <a:spLocks noChangeShapeType="1"/>
            </p:cNvSpPr>
            <p:nvPr/>
          </p:nvSpPr>
          <p:spPr bwMode="auto">
            <a:xfrm>
              <a:off x="3888" y="2160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fr-CH"/>
            </a:p>
          </p:txBody>
        </p:sp>
      </p:grpSp>
      <p:grpSp>
        <p:nvGrpSpPr>
          <p:cNvPr id="49166" name="Group 20"/>
          <p:cNvGrpSpPr>
            <a:grpSpLocks/>
          </p:cNvGrpSpPr>
          <p:nvPr/>
        </p:nvGrpSpPr>
        <p:grpSpPr bwMode="auto">
          <a:xfrm>
            <a:off x="4572000" y="3962400"/>
            <a:ext cx="152400" cy="304800"/>
            <a:chOff x="3888" y="2016"/>
            <a:chExt cx="96" cy="144"/>
          </a:xfrm>
        </p:grpSpPr>
        <p:sp>
          <p:nvSpPr>
            <p:cNvPr id="49171" name="Line 21"/>
            <p:cNvSpPr>
              <a:spLocks noChangeShapeType="1"/>
            </p:cNvSpPr>
            <p:nvPr/>
          </p:nvSpPr>
          <p:spPr bwMode="auto">
            <a:xfrm>
              <a:off x="3936" y="201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fr-CH"/>
            </a:p>
          </p:txBody>
        </p:sp>
        <p:sp>
          <p:nvSpPr>
            <p:cNvPr id="49172" name="Line 22"/>
            <p:cNvSpPr>
              <a:spLocks noChangeShapeType="1"/>
            </p:cNvSpPr>
            <p:nvPr/>
          </p:nvSpPr>
          <p:spPr bwMode="auto">
            <a:xfrm>
              <a:off x="3888" y="2016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fr-CH"/>
            </a:p>
          </p:txBody>
        </p:sp>
        <p:sp>
          <p:nvSpPr>
            <p:cNvPr id="49173" name="Line 23"/>
            <p:cNvSpPr>
              <a:spLocks noChangeShapeType="1"/>
            </p:cNvSpPr>
            <p:nvPr/>
          </p:nvSpPr>
          <p:spPr bwMode="auto">
            <a:xfrm>
              <a:off x="3888" y="2160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fr-CH"/>
            </a:p>
          </p:txBody>
        </p:sp>
      </p:grpSp>
      <p:grpSp>
        <p:nvGrpSpPr>
          <p:cNvPr id="49167" name="Group 24"/>
          <p:cNvGrpSpPr>
            <a:grpSpLocks/>
          </p:cNvGrpSpPr>
          <p:nvPr/>
        </p:nvGrpSpPr>
        <p:grpSpPr bwMode="auto">
          <a:xfrm>
            <a:off x="2590800" y="3886200"/>
            <a:ext cx="152400" cy="304800"/>
            <a:chOff x="3888" y="2016"/>
            <a:chExt cx="96" cy="144"/>
          </a:xfrm>
        </p:grpSpPr>
        <p:sp>
          <p:nvSpPr>
            <p:cNvPr id="49168" name="Line 25"/>
            <p:cNvSpPr>
              <a:spLocks noChangeShapeType="1"/>
            </p:cNvSpPr>
            <p:nvPr/>
          </p:nvSpPr>
          <p:spPr bwMode="auto">
            <a:xfrm>
              <a:off x="3936" y="201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fr-CH"/>
            </a:p>
          </p:txBody>
        </p:sp>
        <p:sp>
          <p:nvSpPr>
            <p:cNvPr id="49169" name="Line 26"/>
            <p:cNvSpPr>
              <a:spLocks noChangeShapeType="1"/>
            </p:cNvSpPr>
            <p:nvPr/>
          </p:nvSpPr>
          <p:spPr bwMode="auto">
            <a:xfrm>
              <a:off x="3888" y="2016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fr-CH"/>
            </a:p>
          </p:txBody>
        </p:sp>
        <p:sp>
          <p:nvSpPr>
            <p:cNvPr id="49170" name="Line 27"/>
            <p:cNvSpPr>
              <a:spLocks noChangeShapeType="1"/>
            </p:cNvSpPr>
            <p:nvPr/>
          </p:nvSpPr>
          <p:spPr bwMode="auto">
            <a:xfrm>
              <a:off x="3888" y="2160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1579750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814" y="681969"/>
            <a:ext cx="7831171" cy="4639567"/>
          </a:xfrm>
          <a:prstGeom prst="rect">
            <a:avLst/>
          </a:prstGeom>
        </p:spPr>
      </p:pic>
      <p:sp>
        <p:nvSpPr>
          <p:cNvPr id="9" name="TPQuestion"/>
          <p:cNvSpPr>
            <a:spLocks noGrp="1"/>
          </p:cNvSpPr>
          <p:nvPr>
            <p:ph type="title"/>
          </p:nvPr>
        </p:nvSpPr>
        <p:spPr>
          <a:xfrm>
            <a:off x="1631951" y="0"/>
            <a:ext cx="8785225" cy="644434"/>
          </a:xfrm>
        </p:spPr>
        <p:txBody>
          <a:bodyPr/>
          <a:lstStyle/>
          <a:p>
            <a:r>
              <a:rPr lang="en-US" sz="2400" dirty="0"/>
              <a:t>Does this model have a stationary regime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PAnswers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1752247" y="4111645"/>
                <a:ext cx="4131355" cy="2419787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Yes if 𝑝&gt;1</a:t>
                </a:r>
                <a:endParaRPr lang="en-US" b="0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Yes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Yes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No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I don’t know</a:t>
                </a:r>
              </a:p>
            </p:txBody>
          </p:sp>
        </mc:Choice>
        <mc:Fallback xmlns="">
          <p:sp>
            <p:nvSpPr>
              <p:cNvPr id="7" name="TPAnswers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5"/>
                </p:custDataLst>
              </p:nvPr>
            </p:nvSpPr>
            <p:spPr>
              <a:xfrm>
                <a:off x="1752247" y="4111645"/>
                <a:ext cx="4131355" cy="2419787"/>
              </a:xfrm>
              <a:blipFill>
                <a:blip r:embed="rId6"/>
                <a:stretch>
                  <a:fillRect l="-2360" t="-251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DFC20481-57D5-4B9E-830C-7B5BBB1098E5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16606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only condition is that mean trip duration be finite. The trip duration is Pareto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It has a finite mean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Answer 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2"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5649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Perfect Simulation</a:t>
            </a:r>
          </a:p>
        </p:txBody>
      </p:sp>
      <p:sp>
        <p:nvSpPr>
          <p:cNvPr id="56323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Def: a simulation that starts with a sample from the stationary distribution</a:t>
            </a:r>
          </a:p>
          <a:p>
            <a:r>
              <a:rPr lang="en-CA" dirty="0"/>
              <a:t>An alternative to removing transients</a:t>
            </a:r>
          </a:p>
          <a:p>
            <a:r>
              <a:rPr lang="en-CA" dirty="0"/>
              <a:t>Usually difficult except for modulated models, e.g. RWP</a:t>
            </a:r>
          </a:p>
        </p:txBody>
      </p:sp>
      <p:sp>
        <p:nvSpPr>
          <p:cNvPr id="5632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5616C7ED-C513-4C06-9C10-693CB5F0BD78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>
                <a:spLocks noChangeArrowheads="1"/>
              </p:cNvSpPr>
              <p:nvPr/>
            </p:nvSpPr>
            <p:spPr bwMode="auto">
              <a:xfrm>
                <a:off x="1524001" y="3600449"/>
                <a:ext cx="5105401" cy="304698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lvl="1" algn="l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Perfect simulation of RWP:</a:t>
                </a:r>
                <a:b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</a:b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Sample speed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 from its time stationary distribution</a:t>
                </a:r>
              </a:p>
              <a:p>
                <a:pPr lvl="1" algn="l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Sample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𝑃𝑟𝑒𝑣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𝑁𝑒𝑥𝑡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 waypoints from their joint stationary distribution</a:t>
                </a:r>
              </a:p>
              <a:p>
                <a:pPr lvl="1" algn="l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Sample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 uniformly on segment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𝑃𝑟𝑒𝑣</m:t>
                    </m:r>
                    <m:r>
                      <a:rPr lang="en-US" sz="2400" i="1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𝑁𝑒𝑥𝑡</m:t>
                    </m:r>
                    <m:r>
                      <a:rPr lang="en-US" sz="240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1" y="3600449"/>
                <a:ext cx="5105401" cy="3046988"/>
              </a:xfrm>
              <a:prstGeom prst="rect">
                <a:avLst/>
              </a:prstGeom>
              <a:blipFill>
                <a:blip r:embed="rId3"/>
                <a:stretch>
                  <a:fillRect t="-1603" b="-2004"/>
                </a:stretch>
              </a:blip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0" y="3458933"/>
            <a:ext cx="4648200" cy="29606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54039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b="14875"/>
          <a:stretch/>
        </p:blipFill>
        <p:spPr bwMode="auto">
          <a:xfrm>
            <a:off x="1752600" y="685800"/>
            <a:ext cx="8610600" cy="44000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042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Stationary Distrib of Prev and Next</a:t>
            </a:r>
          </a:p>
        </p:txBody>
      </p:sp>
    </p:spTree>
    <p:extLst>
      <p:ext uri="{BB962C8B-B14F-4D97-AF65-F5344CB8AC3E}">
        <p14:creationId xmlns:p14="http://schemas.microsoft.com/office/powerpoint/2010/main" val="2988140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PQuestion"/>
              <p:cNvSpPr>
                <a:spLocks noGrp="1"/>
              </p:cNvSpPr>
              <p:nvPr>
                <p:ph type="title"/>
              </p:nvPr>
            </p:nvSpPr>
            <p:spPr>
              <a:xfrm>
                <a:off x="1631951" y="0"/>
                <a:ext cx="3802199" cy="1600200"/>
              </a:xfrm>
            </p:spPr>
            <p:txBody>
              <a:bodyPr/>
              <a:lstStyle/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fr-CH" sz="3200" b="1" i="1">
                        <a:latin typeface="Cambria Math" panose="02040503050406030204" pitchFamily="18" charset="0"/>
                      </a:rPr>
                      <m:t>𝑴</m:t>
                    </m:r>
                    <m:r>
                      <a:rPr lang="fr-CH" sz="32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sz="3200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fr-CH" sz="32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uniformly distributed ?</a:t>
                </a:r>
              </a:p>
            </p:txBody>
          </p:sp>
        </mc:Choice>
        <mc:Fallback xmlns="">
          <p:sp>
            <p:nvSpPr>
              <p:cNvPr id="2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31951" y="0"/>
                <a:ext cx="3802199" cy="1600200"/>
              </a:xfrm>
              <a:blipFill>
                <a:blip r:embed="rId4"/>
                <a:stretch>
                  <a:fillRect l="-417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703388" y="2090057"/>
            <a:ext cx="4906418" cy="4652056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Wingdings" pitchFamily="2" charset="2"/>
              <a:buAutoNum type="alphaUcPeriod"/>
            </a:pPr>
            <a:r>
              <a:rPr lang="en-US" dirty="0"/>
              <a:t>Yes</a:t>
            </a:r>
          </a:p>
          <a:p>
            <a:pPr marL="457200" indent="-457200">
              <a:spcAft>
                <a:spcPts val="0"/>
              </a:spcAft>
              <a:buFont typeface="Wingdings" pitchFamily="2" charset="2"/>
              <a:buAutoNum type="alphaUcPeriod"/>
            </a:pPr>
            <a:r>
              <a:rPr lang="en-US" dirty="0"/>
              <a:t>No</a:t>
            </a:r>
          </a:p>
          <a:p>
            <a:pPr marL="457200" indent="-457200">
              <a:spcAft>
                <a:spcPts val="0"/>
              </a:spcAft>
              <a:buFont typeface="Wingdings" pitchFamily="2" charset="2"/>
              <a:buAutoNum type="alphaUcPeriod"/>
            </a:pPr>
            <a:r>
              <a:rPr lang="en-US" dirty="0"/>
              <a:t>It depends on the distribution of speed</a:t>
            </a:r>
          </a:p>
          <a:p>
            <a:pPr marL="457200" indent="-457200">
              <a:spcAft>
                <a:spcPts val="0"/>
              </a:spcAft>
              <a:buFont typeface="Wingdings" pitchFamily="2" charset="2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8A0E906B-EEDA-48BE-9AED-19AEAF4AB5F8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5483" b="14875"/>
          <a:stretch/>
        </p:blipFill>
        <p:spPr bwMode="auto">
          <a:xfrm>
            <a:off x="4929052" y="165981"/>
            <a:ext cx="5738949" cy="205470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53711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PQuestion"/>
              <p:cNvSpPr>
                <a:spLocks noGrp="1"/>
              </p:cNvSpPr>
              <p:nvPr>
                <p:ph type="title"/>
              </p:nvPr>
            </p:nvSpPr>
            <p:spPr>
              <a:xfrm>
                <a:off x="1631951" y="0"/>
                <a:ext cx="2905216" cy="1600200"/>
              </a:xfrm>
            </p:spPr>
            <p:txBody>
              <a:bodyPr/>
              <a:lstStyle/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fr-CH" sz="3200" b="1" i="1">
                        <a:latin typeface="Cambria Math" panose="02040503050406030204" pitchFamily="18" charset="0"/>
                      </a:rPr>
                      <m:t>𝑵𝒆𝒙𝒕</m:t>
                    </m:r>
                    <m:r>
                      <a:rPr lang="fr-CH" sz="32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sz="3200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fr-CH" sz="32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uniformly distributed ?</a:t>
                </a:r>
              </a:p>
            </p:txBody>
          </p:sp>
        </mc:Choice>
        <mc:Fallback xmlns="">
          <p:sp>
            <p:nvSpPr>
              <p:cNvPr id="2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31951" y="0"/>
                <a:ext cx="2905216" cy="1600200"/>
              </a:xfrm>
              <a:blipFill>
                <a:blip r:embed="rId4"/>
                <a:stretch>
                  <a:fillRect l="-5462" t="-3042" b="-1102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703388" y="2090057"/>
            <a:ext cx="4906418" cy="4652056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Wingdings" pitchFamily="2" charset="2"/>
              <a:buAutoNum type="alphaUcPeriod"/>
            </a:pPr>
            <a:r>
              <a:rPr lang="en-US" dirty="0"/>
              <a:t>Yes</a:t>
            </a:r>
          </a:p>
          <a:p>
            <a:pPr marL="457200" indent="-457200">
              <a:spcAft>
                <a:spcPts val="0"/>
              </a:spcAft>
              <a:buFont typeface="Wingdings" pitchFamily="2" charset="2"/>
              <a:buAutoNum type="alphaUcPeriod"/>
            </a:pPr>
            <a:r>
              <a:rPr lang="en-US" dirty="0"/>
              <a:t>No</a:t>
            </a:r>
          </a:p>
          <a:p>
            <a:pPr marL="457200" indent="-457200">
              <a:spcAft>
                <a:spcPts val="0"/>
              </a:spcAft>
              <a:buFont typeface="Wingdings" pitchFamily="2" charset="2"/>
              <a:buAutoNum type="alphaUcPeriod"/>
            </a:pPr>
            <a:r>
              <a:rPr lang="en-US" dirty="0"/>
              <a:t>It depends on the distribution of speed</a:t>
            </a:r>
          </a:p>
          <a:p>
            <a:pPr marL="457200" indent="-457200">
              <a:spcAft>
                <a:spcPts val="0"/>
              </a:spcAft>
              <a:buFont typeface="Wingdings" pitchFamily="2" charset="2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8A0E906B-EEDA-48BE-9AED-19AEAF4AB5F8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5483" b="14875"/>
          <a:stretch/>
        </p:blipFill>
        <p:spPr bwMode="auto">
          <a:xfrm>
            <a:off x="4929052" y="165981"/>
            <a:ext cx="5738949" cy="205470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8336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distribution of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not uniform (more towards the center)</a:t>
                </a:r>
              </a:p>
              <a:p>
                <a:endParaRPr lang="en-US" dirty="0"/>
              </a:p>
              <a:p>
                <a:r>
                  <a:rPr lang="en-US" dirty="0"/>
                  <a:t>The distribution of Next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not uniform (more towards the corners)</a:t>
                </a:r>
              </a:p>
              <a:p>
                <a:endParaRPr lang="en-US" dirty="0"/>
              </a:p>
              <a:p>
                <a:r>
                  <a:rPr lang="en-US" dirty="0"/>
                  <a:t>The distribution of 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H" b="0" i="0" smtClean="0">
                        <a:latin typeface="Cambria Math" panose="02040503050406030204" pitchFamily="18" charset="0"/>
                      </a:rPr>
                      <m:t>rev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not uniform (more towards the corners)</a:t>
                </a:r>
              </a:p>
              <a:p>
                <a:endParaRPr lang="en-US" dirty="0"/>
              </a:p>
              <a:p>
                <a:r>
                  <a:rPr lang="en-US" dirty="0"/>
                  <a:t>The distributions of Next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:r>
                  <a:rPr lang="en-US" dirty="0" err="1"/>
                  <a:t>Prev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the same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2"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490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Stationary Point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>
                  <a:defRPr/>
                </a:pPr>
                <a:r>
                  <a:rPr lang="en-US" dirty="0"/>
                  <a:t>Consider some </a:t>
                </a:r>
                <a:r>
                  <a:rPr lang="en-US" dirty="0">
                    <a:solidFill>
                      <a:srgbClr val="FF3300"/>
                    </a:solidFill>
                  </a:rPr>
                  <a:t>selected transitions</a:t>
                </a:r>
                <a:r>
                  <a:rPr lang="en-US" dirty="0"/>
                  <a:t> of the simulation, occurring at 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 eaLnBrk="1" hangingPunct="1">
                  <a:defRPr/>
                </a:pPr>
                <a:r>
                  <a:rPr lang="en-US" dirty="0">
                    <a:ea typeface="+mn-ea"/>
                    <a:cs typeface="+mn-cs"/>
                  </a:rPr>
                  <a:t>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ea typeface="+mn-ea"/>
                    <a:cs typeface="+mn-cs"/>
                  </a:rPr>
                  <a:t>= time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</m:oMath>
                </a14:m>
                <a:r>
                  <a:rPr lang="en-US" dirty="0">
                    <a:ea typeface="+mn-ea"/>
                    <a:cs typeface="+mn-cs"/>
                  </a:rPr>
                  <a:t>th trip end</a:t>
                </a:r>
                <a:br>
                  <a:rPr lang="en-US" dirty="0">
                    <a:ea typeface="+mn-ea"/>
                    <a:cs typeface="+mn-cs"/>
                  </a:rPr>
                </a:br>
                <a:r>
                  <a:rPr lang="en-US" sz="2000" dirty="0">
                    <a:ea typeface="+mn-ea"/>
                    <a:cs typeface="+mn-cs"/>
                  </a:rPr>
                  <a:t>In general: given is a subset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CA" sz="2000" i="1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ℱ</m:t>
                        </m:r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lang="en-CA" sz="2000" i="1"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⊂</m:t>
                    </m:r>
                    <m:r>
                      <a:rPr lang="en-CA" sz="2000" i="1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𝒮</m:t>
                    </m:r>
                    <m:r>
                      <a:rPr lang="en-CA" sz="2000" i="1"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r>
                      <a:rPr lang="en-CA" sz="2000" i="1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𝒮</m:t>
                    </m:r>
                  </m:oMath>
                </a14:m>
                <a:r>
                  <a:rPr lang="en-US" sz="2000" dirty="0">
                    <a:ea typeface="+mn-ea"/>
                    <a:cs typeface="+mn-cs"/>
                  </a:rPr>
                  <a:t>; we say that there is a selected transition at time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</m:oMath>
                </a14:m>
                <a:r>
                  <a:rPr lang="en-US" sz="2000" dirty="0">
                    <a:ea typeface="+mn-ea"/>
                    <a:cs typeface="+mn-cs"/>
                  </a:rPr>
                  <a:t>, (= an event) i.e.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lang="en-US" sz="2000" i="1" dirty="0" err="1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e>
                      <m:sub>
                        <m:r>
                          <a:rPr lang="en-US" sz="2000" i="1" dirty="0" err="1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ea typeface="+mn-ea"/>
                    <a:cs typeface="+mn-cs"/>
                  </a:rPr>
                  <a:t> for some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lang="en-CA" sz="2000" i="1"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lang="en-US" sz="2000" dirty="0">
                    <a:ea typeface="+mn-ea"/>
                    <a:cs typeface="+mn-cs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CA" sz="2000" i="1"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</m:sup>
                            </m:sSup>
                          </m:sub>
                        </m:sSub>
                        <m:r>
                          <a:rPr lang="en-CA" sz="2000" i="1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lang="en-CA" sz="2000" i="1"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 </m:t>
                            </m:r>
                          </m:sub>
                        </m:sSub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sSub>
                      <m:sSubPr>
                        <m:ctrlPr>
                          <a:rPr lang="en-CA" sz="2000" i="1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CA" sz="2000" i="1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ℱ</m:t>
                        </m:r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ea typeface="+mn-ea"/>
                  <a:cs typeface="+mn-cs"/>
                </a:endParaRPr>
              </a:p>
              <a:p>
                <a:pPr>
                  <a:defRPr/>
                </a:pPr>
                <a:endParaRPr lang="en-CA" b="0" i="1" dirty="0"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ea typeface="+mn-ea"/>
                    <a:cs typeface="+mn-cs"/>
                  </a:rPr>
                  <a:t> is a called a </a:t>
                </a:r>
                <a:r>
                  <a:rPr lang="en-US" dirty="0">
                    <a:solidFill>
                      <a:srgbClr val="FF0000"/>
                    </a:solidFill>
                    <a:ea typeface="+mn-ea"/>
                    <a:cs typeface="+mn-cs"/>
                  </a:rPr>
                  <a:t>stationary point process </a:t>
                </a:r>
                <a:r>
                  <a:rPr lang="en-US" dirty="0">
                    <a:ea typeface="+mn-ea"/>
                    <a:cs typeface="+mn-cs"/>
                  </a:rPr>
                  <a:t>associated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defRPr/>
                </a:pPr>
                <a:br>
                  <a:rPr lang="en-US" baseline="-25000" dirty="0"/>
                </a:br>
                <a:endParaRPr lang="en-US" baseline="-25000" dirty="0"/>
              </a:p>
              <a:p>
                <a:pPr eaLnBrk="1" hangingPunct="1">
                  <a:defRPr/>
                </a:pPr>
                <a:r>
                  <a:rPr lang="en-US" dirty="0"/>
                  <a:t>By convention, in the inversion formula:</a:t>
                </a:r>
              </a:p>
              <a:p>
                <a:pPr eaLnBrk="1" hangingPunct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…&lt;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≤0&lt;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&lt;…</m:t>
                      </m:r>
                    </m:oMath>
                  </m:oMathPara>
                </a14:m>
                <a:endParaRPr lang="en-US" dirty="0"/>
              </a:p>
              <a:p>
                <a:pPr>
                  <a:defRPr/>
                </a:pPr>
                <a:r>
                  <a:rPr lang="en-US" dirty="0"/>
                  <a:t>and time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i="1" dirty="0">
                    <a:solidFill>
                      <a:srgbClr val="FF0000"/>
                    </a:solidFill>
                  </a:rPr>
                  <a:t>arbitrary</a:t>
                </a:r>
                <a:r>
                  <a:rPr lang="en-US" dirty="0"/>
                  <a:t> point in time.</a:t>
                </a:r>
              </a:p>
              <a:p>
                <a:pPr eaLnBrk="1" hangingPunct="1"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85" t="-8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32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30F815C4-CECD-4C03-981E-103DF61B0C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53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Stationary Distribution of Location Is also Obtained By Inversion Formula</a:t>
            </a:r>
          </a:p>
        </p:txBody>
      </p:sp>
      <p:sp>
        <p:nvSpPr>
          <p:cNvPr id="614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D84A75D3-B29F-4F05-AE1A-27B5A186BCA4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144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374" y="1405545"/>
            <a:ext cx="9144000" cy="4826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7172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A8B045C4-8397-41FB-A694-D2FF7FA9764F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246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801" y="914401"/>
            <a:ext cx="10005492" cy="182037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6246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3232" y="2592387"/>
            <a:ext cx="10305840" cy="3821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61425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 Speed Decay</a:t>
            </a:r>
          </a:p>
        </p:txBody>
      </p:sp>
      <p:pic>
        <p:nvPicPr>
          <p:cNvPr id="63491" name="Picture 4"/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2081213" y="1204153"/>
            <a:ext cx="8335962" cy="4449695"/>
          </a:xfrm>
          <a:noFill/>
        </p:spPr>
      </p:pic>
    </p:spTree>
    <p:extLst>
      <p:ext uri="{BB962C8B-B14F-4D97-AF65-F5344CB8AC3E}">
        <p14:creationId xmlns:p14="http://schemas.microsoft.com/office/powerpoint/2010/main" val="18457632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Simulation of RWP: How do you sample the speed ?</a:t>
            </a:r>
          </a:p>
        </p:txBody>
      </p:sp>
      <p:sp>
        <p:nvSpPr>
          <p:cNvPr id="7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Wingdings" pitchFamily="2" charset="2"/>
              <a:buAutoNum type="alphaUcPeriod"/>
            </a:pPr>
            <a:r>
              <a:rPr lang="en-US"/>
              <a:t>By rejection sampling</a:t>
            </a:r>
            <a:endParaRPr lang="en-US" dirty="0"/>
          </a:p>
          <a:p>
            <a:pPr marL="457200" indent="-457200">
              <a:spcAft>
                <a:spcPts val="0"/>
              </a:spcAft>
              <a:buFont typeface="Wingdings" pitchFamily="2" charset="2"/>
              <a:buAutoNum type="alphaUcPeriod"/>
            </a:pPr>
            <a:r>
              <a:rPr lang="en-US" dirty="0"/>
              <a:t>By CDF inversion</a:t>
            </a:r>
          </a:p>
          <a:p>
            <a:pPr marL="457200" indent="-457200">
              <a:spcAft>
                <a:spcPts val="0"/>
              </a:spcAft>
              <a:buFont typeface="Wingdings" pitchFamily="2" charset="2"/>
              <a:buAutoNum type="alphaUcPeriod"/>
            </a:pPr>
            <a:r>
              <a:rPr lang="en-US" dirty="0"/>
              <a:t>By an ad-hoc method</a:t>
            </a:r>
          </a:p>
          <a:p>
            <a:pPr marL="457200" indent="-457200">
              <a:spcAft>
                <a:spcPts val="0"/>
              </a:spcAft>
              <a:buFont typeface="Wingdings" pitchFamily="2" charset="2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DFC20481-57D5-4B9E-830C-7B5BBB1098E5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282" y="1200436"/>
            <a:ext cx="3603048" cy="9388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5464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PQuestion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Perfect Simulation of RWP: How do you sample the current segment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6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t="-26174" b="-40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703388" y="2917371"/>
            <a:ext cx="8856662" cy="3824742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Wingdings" pitchFamily="2" charset="2"/>
              <a:buAutoNum type="alphaUcPeriod"/>
            </a:pPr>
            <a:r>
              <a:rPr lang="en-US" dirty="0"/>
              <a:t>By rejection sampling</a:t>
            </a:r>
          </a:p>
          <a:p>
            <a:pPr marL="457200" indent="-457200">
              <a:spcAft>
                <a:spcPts val="0"/>
              </a:spcAft>
              <a:buFont typeface="Wingdings" pitchFamily="2" charset="2"/>
              <a:buAutoNum type="alphaUcPeriod"/>
            </a:pPr>
            <a:r>
              <a:rPr lang="en-US" dirty="0"/>
              <a:t>By CDF inversion</a:t>
            </a:r>
          </a:p>
          <a:p>
            <a:pPr marL="457200" indent="-457200">
              <a:spcAft>
                <a:spcPts val="0"/>
              </a:spcAft>
              <a:buFont typeface="Wingdings" pitchFamily="2" charset="2"/>
              <a:buAutoNum type="alphaUcPeriod"/>
            </a:pPr>
            <a:r>
              <a:rPr lang="en-US" dirty="0"/>
              <a:t>By an ad-hoc method</a:t>
            </a:r>
          </a:p>
          <a:p>
            <a:pPr marL="457200" indent="-457200">
              <a:spcAft>
                <a:spcPts val="0"/>
              </a:spcAft>
              <a:buFont typeface="Wingdings" pitchFamily="2" charset="2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DFC20481-57D5-4B9E-830C-7B5BBB1098E5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9527" t="20827" r="2671" b="52119"/>
          <a:stretch/>
        </p:blipFill>
        <p:spPr>
          <a:xfrm>
            <a:off x="2387873" y="1132115"/>
            <a:ext cx="8029303" cy="13062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45260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Perfect Simulation Algorithm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a speed V(t) from the time stationary distribution</a:t>
            </a:r>
            <a:br>
              <a:rPr lang="en-US" dirty="0"/>
            </a:br>
            <a:r>
              <a:rPr lang="en-US" dirty="0"/>
              <a:t>by CDF inversion</a:t>
            </a:r>
          </a:p>
          <a:p>
            <a:r>
              <a:rPr lang="en-US" dirty="0"/>
              <a:t>Sample </a:t>
            </a:r>
            <a:r>
              <a:rPr lang="en-US" dirty="0" err="1"/>
              <a:t>Prev</a:t>
            </a:r>
            <a:r>
              <a:rPr lang="en-US" dirty="0"/>
              <a:t>(t), Next(t) by rejection sampling</a:t>
            </a:r>
          </a:p>
          <a:p>
            <a:r>
              <a:rPr lang="en-US" dirty="0"/>
              <a:t>Sample M(t) uniform on [</a:t>
            </a:r>
            <a:r>
              <a:rPr lang="en-US" dirty="0" err="1"/>
              <a:t>Prev</a:t>
            </a:r>
            <a:r>
              <a:rPr lang="en-US" dirty="0"/>
              <a:t>(t) ; Next(t)]</a:t>
            </a:r>
            <a:br>
              <a:rPr lang="en-US" dirty="0"/>
            </a:br>
            <a:endParaRPr lang="en-US" dirty="0"/>
          </a:p>
        </p:txBody>
      </p:sp>
      <p:sp>
        <p:nvSpPr>
          <p:cNvPr id="6451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9F4ABD22-6FDE-45D0-BD86-CBB60E363D1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154628" name="Picture 4"/>
          <p:cNvPicPr>
            <a:picLocks noChangeAspect="1" noChangeArrowheads="1"/>
          </p:cNvPicPr>
          <p:nvPr/>
        </p:nvPicPr>
        <p:blipFill>
          <a:blip r:embed="rId3" cstate="print"/>
          <a:srcRect b="8643"/>
          <a:stretch>
            <a:fillRect/>
          </a:stretch>
        </p:blipFill>
        <p:spPr bwMode="auto">
          <a:xfrm>
            <a:off x="3144792" y="3565027"/>
            <a:ext cx="6248400" cy="2819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070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7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PASTA“Poisson</a:t>
            </a:r>
            <a:r>
              <a:rPr lang="en-US" dirty="0"/>
              <a:t> Arrivals See Time Averages”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04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97845" y="736630"/>
                <a:ext cx="10525326" cy="5689600"/>
              </a:xfrm>
            </p:spPr>
            <p:txBody>
              <a:bodyPr/>
              <a:lstStyle/>
              <a:p>
                <a:r>
                  <a:rPr lang="en-US" dirty="0"/>
                  <a:t>More exactly: Poisson Arrivals </a:t>
                </a:r>
                <a:r>
                  <a:rPr lang="en-US" i="1" dirty="0">
                    <a:solidFill>
                      <a:srgbClr val="FF0000"/>
                    </a:solidFill>
                  </a:rPr>
                  <a:t>independent of simulation state </a:t>
                </a:r>
                <a:r>
                  <a:rPr lang="en-US" dirty="0"/>
                  <a:t>See Time Averages.</a:t>
                </a:r>
              </a:p>
              <a:p>
                <a:endParaRPr lang="en-US" dirty="0"/>
              </a:p>
              <a:p>
                <a:r>
                  <a:rPr lang="en-US" dirty="0"/>
                  <a:t>System modeled as a Markov chain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dirty="0"/>
                  <a:t>, stationary. Selected transitions (events of interest)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rate of transition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b="1" dirty="0"/>
                  <a:t>Hypothesis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is independent of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.</a:t>
                </a:r>
                <a:r>
                  <a:rPr lang="en-US" b="1" dirty="0"/>
                  <a:t> </a:t>
                </a:r>
              </a:p>
              <a:p>
                <a:r>
                  <a:rPr lang="en-US" b="1" dirty="0"/>
                  <a:t>Example: </a:t>
                </a:r>
                <a:r>
                  <a:rPr lang="en-US" dirty="0"/>
                  <a:t>M/M/1 queue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“arrivals”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≥0}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 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, independent of system state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i.e. arrivals are independent of system state.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br>
                  <a:rPr lang="en-US" dirty="0"/>
                </a:br>
                <a:r>
                  <a:rPr lang="en-US" dirty="0"/>
                  <a:t>E.g. an observer that arrives according to a Poisson process of any rate, independent of system state, see the stationary distribution ( = at an arbitrary point in time).</a:t>
                </a:r>
              </a:p>
            </p:txBody>
          </p:sp>
        </mc:Choice>
        <mc:Fallback xmlns="">
          <p:sp>
            <p:nvSpPr>
              <p:cNvPr id="5120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7845" y="736630"/>
                <a:ext cx="10525326" cy="5689600"/>
              </a:xfrm>
              <a:blipFill>
                <a:blip r:embed="rId3"/>
                <a:stretch>
                  <a:fillRect l="-927" t="-857" r="-1448" b="-686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A6AFB59F-D45F-4A24-AF52-E47F10DD45CC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A996D0-859F-4B39-ACFC-4E0C4C23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67" y="4411514"/>
            <a:ext cx="11288684" cy="10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360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PQuestion"/>
              <p:cNvSpPr>
                <a:spLocks noGrp="1"/>
              </p:cNvSpPr>
              <p:nvPr>
                <p:ph type="title"/>
              </p:nvPr>
            </p:nvSpPr>
            <p:spPr>
              <a:xfrm>
                <a:off x="343565" y="-1"/>
                <a:ext cx="11065561" cy="1388225"/>
              </a:xfrm>
            </p:spPr>
            <p:txBody>
              <a:bodyPr/>
              <a:lstStyle/>
              <a:p>
                <a:r>
                  <a:rPr lang="en-US" sz="2800" dirty="0"/>
                  <a:t>Consider an M/M/1 queue with </a:t>
                </a:r>
                <a14:m>
                  <m:oMath xmlns:m="http://schemas.openxmlformats.org/officeDocument/2006/math">
                    <m:r>
                      <a:rPr lang="fr-CH" sz="2800" b="1" i="1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CH" sz="2800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CH" sz="28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dirty="0"/>
                  <a:t>. Does the point process of departures satisfy PASTA ?</a:t>
                </a:r>
              </a:p>
            </p:txBody>
          </p:sp>
        </mc:Choice>
        <mc:Fallback xmlns="">
          <p:sp>
            <p:nvSpPr>
              <p:cNvPr id="2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3565" y="-1"/>
                <a:ext cx="11065561" cy="1388225"/>
              </a:xfrm>
              <a:blipFill>
                <a:blip r:embed="rId4"/>
                <a:stretch>
                  <a:fillRect l="-1101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43565" y="1978429"/>
            <a:ext cx="9433048" cy="4784466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No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Yes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It depends on the parameters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6F954B-FE69-4681-9C77-D3850D13AE1E}"/>
              </a:ext>
            </a:extLst>
          </p:cNvPr>
          <p:cNvGrpSpPr/>
          <p:nvPr/>
        </p:nvGrpSpPr>
        <p:grpSpPr>
          <a:xfrm>
            <a:off x="5726571" y="2082150"/>
            <a:ext cx="5042567" cy="1561198"/>
            <a:chOff x="2975058" y="1545979"/>
            <a:chExt cx="5042567" cy="156119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D809C25-6A26-47B5-AAA2-827E5C963E2E}"/>
                </a:ext>
              </a:extLst>
            </p:cNvPr>
            <p:cNvCxnSpPr/>
            <p:nvPr/>
          </p:nvCxnSpPr>
          <p:spPr bwMode="auto">
            <a:xfrm flipV="1">
              <a:off x="3133898" y="2310938"/>
              <a:ext cx="1978429" cy="29095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57A66D8-1206-410C-82BA-4DCBB96F2302}"/>
                </a:ext>
              </a:extLst>
            </p:cNvPr>
            <p:cNvSpPr/>
            <p:nvPr/>
          </p:nvSpPr>
          <p:spPr bwMode="auto">
            <a:xfrm>
              <a:off x="5020887" y="1999207"/>
              <a:ext cx="893618" cy="615142"/>
            </a:xfrm>
            <a:custGeom>
              <a:avLst/>
              <a:gdLst>
                <a:gd name="connsiteX0" fmla="*/ 12469 w 893618"/>
                <a:gd name="connsiteY0" fmla="*/ 0 h 615142"/>
                <a:gd name="connsiteX1" fmla="*/ 893618 w 893618"/>
                <a:gd name="connsiteY1" fmla="*/ 0 h 615142"/>
                <a:gd name="connsiteX2" fmla="*/ 893618 w 893618"/>
                <a:gd name="connsiteY2" fmla="*/ 610985 h 615142"/>
                <a:gd name="connsiteX3" fmla="*/ 0 w 893618"/>
                <a:gd name="connsiteY3" fmla="*/ 615142 h 61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618" h="615142">
                  <a:moveTo>
                    <a:pt x="12469" y="0"/>
                  </a:moveTo>
                  <a:lnTo>
                    <a:pt x="893618" y="0"/>
                  </a:lnTo>
                  <a:lnTo>
                    <a:pt x="893618" y="610985"/>
                  </a:lnTo>
                  <a:lnTo>
                    <a:pt x="0" y="615142"/>
                  </a:lnTo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9820D0C-1987-4D28-8D88-E5973A87ED89}"/>
                </a:ext>
              </a:extLst>
            </p:cNvPr>
            <p:cNvSpPr/>
            <p:nvPr/>
          </p:nvSpPr>
          <p:spPr bwMode="auto">
            <a:xfrm>
              <a:off x="6107776" y="1936861"/>
              <a:ext cx="660862" cy="681644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0351C81-5497-4D62-84B4-66B9E681623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69345" y="2277683"/>
              <a:ext cx="1248280" cy="15246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0154CCD-A0B3-494E-8D4F-F10529CF9E61}"/>
                    </a:ext>
                  </a:extLst>
                </p:cNvPr>
                <p:cNvSpPr txBox="1"/>
                <p:nvPr/>
              </p:nvSpPr>
              <p:spPr>
                <a:xfrm>
                  <a:off x="2975058" y="1752195"/>
                  <a:ext cx="18525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1800" dirty="0">
                      <a:solidFill>
                        <a:srgbClr val="FF0000"/>
                      </a:solidFill>
                      <a:latin typeface="+mj-lt"/>
                    </a:rPr>
                    <a:t>Arrival : Poisson </a:t>
                  </a:r>
                  <a14:m>
                    <m:oMath xmlns:m="http://schemas.openxmlformats.org/officeDocument/2006/math">
                      <m:r>
                        <a:rPr lang="en-CA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a14:m>
                  <a:endParaRPr lang="fr-CH" sz="1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AA3EF57-84EE-43CC-9078-2F82FB2B9C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5058" y="1752195"/>
                  <a:ext cx="1852558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303" t="-8197" b="-24590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4DF593A-84A8-4338-8695-FBC9E642C2BB}"/>
                    </a:ext>
                  </a:extLst>
                </p:cNvPr>
                <p:cNvSpPr txBox="1"/>
                <p:nvPr/>
              </p:nvSpPr>
              <p:spPr>
                <a:xfrm>
                  <a:off x="5388523" y="1545979"/>
                  <a:ext cx="23180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1800" dirty="0">
                      <a:solidFill>
                        <a:srgbClr val="FF0000"/>
                      </a:solidFill>
                      <a:latin typeface="+mj-lt"/>
                    </a:rPr>
                    <a:t>Service : Exponential </a:t>
                  </a:r>
                  <a14:m>
                    <m:oMath xmlns:m="http://schemas.openxmlformats.org/officeDocument/2006/math">
                      <m:r>
                        <a:rPr lang="en-CA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endParaRPr lang="fr-CH" sz="1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1B5C8BD-F6B6-40AC-B956-6DEB7021A5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8523" y="1545979"/>
                  <a:ext cx="2318070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105" t="-10000" b="-26667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6D5024-AD59-48F0-B0F7-DE51F2092458}"/>
                </a:ext>
              </a:extLst>
            </p:cNvPr>
            <p:cNvSpPr txBox="1"/>
            <p:nvPr/>
          </p:nvSpPr>
          <p:spPr>
            <a:xfrm>
              <a:off x="4927490" y="2737845"/>
              <a:ext cx="2118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800" dirty="0">
                  <a:solidFill>
                    <a:srgbClr val="FF0000"/>
                  </a:solidFill>
                  <a:latin typeface="+mj-lt"/>
                </a:rPr>
                <a:t>FIFO queue, 1 server</a:t>
              </a:r>
              <a:endParaRPr lang="fr-CH" sz="1800" dirty="0">
                <a:solidFill>
                  <a:srgbClr val="FF0000"/>
                </a:solidFill>
                <a:latin typeface="+mj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588069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state just before a departure satisfies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the number of customers, therefore we never see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just before a departure.</a:t>
                </a:r>
              </a:p>
              <a:p>
                <a:endParaRPr lang="en-US" dirty="0"/>
              </a:p>
              <a:p>
                <a:r>
                  <a:rPr lang="en-US" dirty="0"/>
                  <a:t>In contrast, for an observer, i.e. under </a:t>
                </a:r>
                <a:br>
                  <a:rPr lang="en-US" dirty="0"/>
                </a:br>
                <a:r>
                  <a:rPr lang="en-US" dirty="0"/>
                  <a:t>the stationary probability, we see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CA" dirty="0"/>
                </a:br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PASTA does not hold, answer 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9" t="-857" r="-168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E7E54F-0FAA-4520-A1D2-3EE88C10F18E}"/>
              </a:ext>
            </a:extLst>
          </p:cNvPr>
          <p:cNvGrpSpPr/>
          <p:nvPr/>
        </p:nvGrpSpPr>
        <p:grpSpPr>
          <a:xfrm>
            <a:off x="5726571" y="2082150"/>
            <a:ext cx="5042567" cy="1561198"/>
            <a:chOff x="2975058" y="1545979"/>
            <a:chExt cx="5042567" cy="156119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3C16CB6-B688-4C32-A0E3-BF1401CF5DB5}"/>
                </a:ext>
              </a:extLst>
            </p:cNvPr>
            <p:cNvCxnSpPr/>
            <p:nvPr/>
          </p:nvCxnSpPr>
          <p:spPr bwMode="auto">
            <a:xfrm flipV="1">
              <a:off x="3133898" y="2310938"/>
              <a:ext cx="1978429" cy="29095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73BCDD2-6153-4EAA-A708-445BACA7403F}"/>
                </a:ext>
              </a:extLst>
            </p:cNvPr>
            <p:cNvSpPr/>
            <p:nvPr/>
          </p:nvSpPr>
          <p:spPr bwMode="auto">
            <a:xfrm>
              <a:off x="5020887" y="1999207"/>
              <a:ext cx="893618" cy="615142"/>
            </a:xfrm>
            <a:custGeom>
              <a:avLst/>
              <a:gdLst>
                <a:gd name="connsiteX0" fmla="*/ 12469 w 893618"/>
                <a:gd name="connsiteY0" fmla="*/ 0 h 615142"/>
                <a:gd name="connsiteX1" fmla="*/ 893618 w 893618"/>
                <a:gd name="connsiteY1" fmla="*/ 0 h 615142"/>
                <a:gd name="connsiteX2" fmla="*/ 893618 w 893618"/>
                <a:gd name="connsiteY2" fmla="*/ 610985 h 615142"/>
                <a:gd name="connsiteX3" fmla="*/ 0 w 893618"/>
                <a:gd name="connsiteY3" fmla="*/ 615142 h 61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618" h="615142">
                  <a:moveTo>
                    <a:pt x="12469" y="0"/>
                  </a:moveTo>
                  <a:lnTo>
                    <a:pt x="893618" y="0"/>
                  </a:lnTo>
                  <a:lnTo>
                    <a:pt x="893618" y="610985"/>
                  </a:lnTo>
                  <a:lnTo>
                    <a:pt x="0" y="615142"/>
                  </a:lnTo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C2EA02B-3C99-40CB-B620-4136424FCD53}"/>
                </a:ext>
              </a:extLst>
            </p:cNvPr>
            <p:cNvSpPr/>
            <p:nvPr/>
          </p:nvSpPr>
          <p:spPr bwMode="auto">
            <a:xfrm>
              <a:off x="6107776" y="1936861"/>
              <a:ext cx="660862" cy="681644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94E825-57A2-4C46-BE6A-DC3B9E9F7B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69345" y="2277683"/>
              <a:ext cx="1248280" cy="15246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969314B-D741-425D-8F4D-BDD859F9BDF2}"/>
                    </a:ext>
                  </a:extLst>
                </p:cNvPr>
                <p:cNvSpPr txBox="1"/>
                <p:nvPr/>
              </p:nvSpPr>
              <p:spPr>
                <a:xfrm>
                  <a:off x="2975058" y="1752195"/>
                  <a:ext cx="18525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1800" dirty="0">
                      <a:solidFill>
                        <a:srgbClr val="FF0000"/>
                      </a:solidFill>
                      <a:latin typeface="+mj-lt"/>
                    </a:rPr>
                    <a:t>Arrival : Poisson </a:t>
                  </a:r>
                  <a14:m>
                    <m:oMath xmlns:m="http://schemas.openxmlformats.org/officeDocument/2006/math">
                      <m:r>
                        <a:rPr lang="en-CA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a14:m>
                  <a:endParaRPr lang="fr-CH" sz="1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AA3EF57-84EE-43CC-9078-2F82FB2B9C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5058" y="1752195"/>
                  <a:ext cx="185255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303" t="-8197" b="-24590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587B37F-5A5B-4B33-9BAC-B7BE3B3FD12B}"/>
                    </a:ext>
                  </a:extLst>
                </p:cNvPr>
                <p:cNvSpPr txBox="1"/>
                <p:nvPr/>
              </p:nvSpPr>
              <p:spPr>
                <a:xfrm>
                  <a:off x="5388523" y="1545979"/>
                  <a:ext cx="23180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1800" dirty="0">
                      <a:solidFill>
                        <a:srgbClr val="FF0000"/>
                      </a:solidFill>
                      <a:latin typeface="+mj-lt"/>
                    </a:rPr>
                    <a:t>Service : Exponential </a:t>
                  </a:r>
                  <a14:m>
                    <m:oMath xmlns:m="http://schemas.openxmlformats.org/officeDocument/2006/math">
                      <m:r>
                        <a:rPr lang="en-CA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endParaRPr lang="fr-CH" sz="1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1B5C8BD-F6B6-40AC-B956-6DEB7021A5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8523" y="1545979"/>
                  <a:ext cx="231807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105" t="-10000" b="-26667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913235-958A-4123-9CA8-72FBEA7AC83B}"/>
                </a:ext>
              </a:extLst>
            </p:cNvPr>
            <p:cNvSpPr txBox="1"/>
            <p:nvPr/>
          </p:nvSpPr>
          <p:spPr>
            <a:xfrm>
              <a:off x="4927490" y="2737845"/>
              <a:ext cx="2118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800" dirty="0">
                  <a:solidFill>
                    <a:srgbClr val="FF0000"/>
                  </a:solidFill>
                  <a:latin typeface="+mj-lt"/>
                </a:rPr>
                <a:t>FIFO queue, 1 server</a:t>
              </a:r>
              <a:endParaRPr lang="fr-CH" sz="1800" dirty="0">
                <a:solidFill>
                  <a:srgbClr val="FF000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7391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4198E3A-F84B-4D77-9D77-C907C2EE72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5401" y="1052513"/>
                <a:ext cx="9762705" cy="5689600"/>
              </a:xfrm>
            </p:spPr>
            <p:txBody>
              <a:bodyPr/>
              <a:lstStyle/>
              <a:p>
                <a:r>
                  <a:rPr lang="en-US" dirty="0"/>
                  <a:t>We can also see that the assumptions of PASTA do not hold: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System state 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 number of</a:t>
                </a:r>
                <a:br>
                  <a:rPr lang="en-US" dirty="0"/>
                </a:br>
                <a:r>
                  <a:rPr lang="en-US" dirty="0"/>
                  <a:t>customers in system</a:t>
                </a:r>
              </a:p>
              <a:p>
                <a:r>
                  <a:rPr lang="en-US" dirty="0"/>
                  <a:t>Given that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the</a:t>
                </a:r>
                <a:br>
                  <a:rPr lang="en-US" dirty="0"/>
                </a:br>
                <a:r>
                  <a:rPr lang="en-US" dirty="0"/>
                  <a:t>probability of a departure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i.e. rate of event “departure” is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br>
                  <a:rPr lang="en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CH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nary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H" dirty="0" err="1"/>
                  <a:t>when</a:t>
                </a:r>
                <a:r>
                  <a:rPr lang="fr-CH" dirty="0"/>
                  <a:t>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fr-CH" dirty="0"/>
              </a:p>
              <a:p>
                <a:endParaRPr lang="en-CA" dirty="0"/>
              </a:p>
              <a:p>
                <a:r>
                  <a:rPr lang="en-CA" dirty="0"/>
                  <a:t>G</a:t>
                </a:r>
                <a:r>
                  <a:rPr lang="fr-CH" dirty="0" err="1"/>
                  <a:t>iven</a:t>
                </a:r>
                <a:r>
                  <a:rPr lang="fr-CH" dirty="0"/>
                  <a:t> </a:t>
                </a:r>
                <a:r>
                  <a:rPr lang="en-US" dirty="0"/>
                  <a:t>that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the probability of a departure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0+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i.e. rate of event “departure” is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br>
                  <a:rPr lang="en-CA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C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nary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CH" dirty="0" err="1"/>
                      <m:t>when</m:t>
                    </m:r>
                    <m:r>
                      <m:rPr>
                        <m:nor/>
                      </m:rPr>
                      <a:rPr lang="fr-CH" dirty="0"/>
                      <m:t>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fr-CH" dirty="0"/>
                  <a:t> </a:t>
                </a:r>
              </a:p>
              <a:p>
                <a:endParaRPr lang="en-CA" dirty="0"/>
              </a:p>
              <a:p>
                <a:r>
                  <a:rPr lang="en-CA" dirty="0"/>
                  <a:t>R</a:t>
                </a:r>
                <a:r>
                  <a:rPr lang="fr-CH" dirty="0" err="1"/>
                  <a:t>ate</a:t>
                </a:r>
                <a:r>
                  <a:rPr lang="fr-CH" dirty="0"/>
                  <a:t> of </a:t>
                </a:r>
                <a:r>
                  <a:rPr lang="fr-CH" dirty="0" err="1"/>
                  <a:t>departure</a:t>
                </a:r>
                <a:r>
                  <a:rPr lang="fr-CH" dirty="0"/>
                  <a:t> </a:t>
                </a:r>
                <a:r>
                  <a:rPr lang="fr-CH" dirty="0" err="1"/>
                  <a:t>depends</a:t>
                </a:r>
                <a:r>
                  <a:rPr lang="fr-CH" dirty="0"/>
                  <a:t> on system state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CH" dirty="0"/>
                  <a:t> PASTA </a:t>
                </a:r>
                <a:r>
                  <a:rPr lang="fr-CH" dirty="0" err="1"/>
                  <a:t>hypothesis</a:t>
                </a:r>
                <a:r>
                  <a:rPr lang="fr-CH" dirty="0"/>
                  <a:t> not </a:t>
                </a:r>
                <a:r>
                  <a:rPr lang="fr-CH" dirty="0" err="1"/>
                  <a:t>satisfied</a:t>
                </a:r>
                <a:r>
                  <a:rPr lang="fr-CH" dirty="0"/>
                  <a:t>.</a:t>
                </a:r>
              </a:p>
              <a:p>
                <a:endParaRPr lang="fr-CH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4198E3A-F84B-4D77-9D77-C907C2EE72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401" y="1052513"/>
                <a:ext cx="9762705" cy="5689600"/>
              </a:xfrm>
              <a:blipFill>
                <a:blip r:embed="rId2"/>
                <a:stretch>
                  <a:fillRect l="-4806" t="-857" r="-187" b="-20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96F31-A5EA-48D9-BD37-F354AD972F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66F556D-3100-4786-BCF3-78447B1F4EF6}"/>
              </a:ext>
            </a:extLst>
          </p:cNvPr>
          <p:cNvGrpSpPr/>
          <p:nvPr/>
        </p:nvGrpSpPr>
        <p:grpSpPr>
          <a:xfrm>
            <a:off x="5726571" y="2082150"/>
            <a:ext cx="5042567" cy="1561198"/>
            <a:chOff x="2975058" y="1545979"/>
            <a:chExt cx="5042567" cy="1561198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D0C63D8-8F24-470E-B9AF-B3FA7D3877AC}"/>
                </a:ext>
              </a:extLst>
            </p:cNvPr>
            <p:cNvCxnSpPr/>
            <p:nvPr/>
          </p:nvCxnSpPr>
          <p:spPr bwMode="auto">
            <a:xfrm flipV="1">
              <a:off x="3133898" y="2310938"/>
              <a:ext cx="1978429" cy="29095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B78499-E3DA-4C16-A91D-C591CA84E813}"/>
                </a:ext>
              </a:extLst>
            </p:cNvPr>
            <p:cNvSpPr/>
            <p:nvPr/>
          </p:nvSpPr>
          <p:spPr bwMode="auto">
            <a:xfrm>
              <a:off x="5020887" y="1999207"/>
              <a:ext cx="893618" cy="615142"/>
            </a:xfrm>
            <a:custGeom>
              <a:avLst/>
              <a:gdLst>
                <a:gd name="connsiteX0" fmla="*/ 12469 w 893618"/>
                <a:gd name="connsiteY0" fmla="*/ 0 h 615142"/>
                <a:gd name="connsiteX1" fmla="*/ 893618 w 893618"/>
                <a:gd name="connsiteY1" fmla="*/ 0 h 615142"/>
                <a:gd name="connsiteX2" fmla="*/ 893618 w 893618"/>
                <a:gd name="connsiteY2" fmla="*/ 610985 h 615142"/>
                <a:gd name="connsiteX3" fmla="*/ 0 w 893618"/>
                <a:gd name="connsiteY3" fmla="*/ 615142 h 61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618" h="615142">
                  <a:moveTo>
                    <a:pt x="12469" y="0"/>
                  </a:moveTo>
                  <a:lnTo>
                    <a:pt x="893618" y="0"/>
                  </a:lnTo>
                  <a:lnTo>
                    <a:pt x="893618" y="610985"/>
                  </a:lnTo>
                  <a:lnTo>
                    <a:pt x="0" y="615142"/>
                  </a:lnTo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27F1DC7-A30B-447C-ABF2-A72AD6F817CC}"/>
                </a:ext>
              </a:extLst>
            </p:cNvPr>
            <p:cNvSpPr/>
            <p:nvPr/>
          </p:nvSpPr>
          <p:spPr bwMode="auto">
            <a:xfrm>
              <a:off x="6107776" y="1936861"/>
              <a:ext cx="660862" cy="681644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7B8B40E-684C-44AF-8102-88FCB194A89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69345" y="2277683"/>
              <a:ext cx="1248280" cy="15246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65FFF76-BE08-4F82-AB03-BB70E24DB1C4}"/>
                    </a:ext>
                  </a:extLst>
                </p:cNvPr>
                <p:cNvSpPr txBox="1"/>
                <p:nvPr/>
              </p:nvSpPr>
              <p:spPr>
                <a:xfrm>
                  <a:off x="2975058" y="1752195"/>
                  <a:ext cx="18525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1800" dirty="0">
                      <a:solidFill>
                        <a:srgbClr val="FF0000"/>
                      </a:solidFill>
                      <a:latin typeface="+mj-lt"/>
                    </a:rPr>
                    <a:t>Arrival : Poisson </a:t>
                  </a:r>
                  <a14:m>
                    <m:oMath xmlns:m="http://schemas.openxmlformats.org/officeDocument/2006/math">
                      <m:r>
                        <a:rPr lang="en-CA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a14:m>
                  <a:endParaRPr lang="fr-CH" sz="1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AA3EF57-84EE-43CC-9078-2F82FB2B9C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5058" y="1752195"/>
                  <a:ext cx="185255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303" t="-8197" b="-24590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CB12729-84A6-4A72-BEBF-4F7CEA6BC309}"/>
                    </a:ext>
                  </a:extLst>
                </p:cNvPr>
                <p:cNvSpPr txBox="1"/>
                <p:nvPr/>
              </p:nvSpPr>
              <p:spPr>
                <a:xfrm>
                  <a:off x="5388523" y="1545979"/>
                  <a:ext cx="23180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1800" dirty="0">
                      <a:solidFill>
                        <a:srgbClr val="FF0000"/>
                      </a:solidFill>
                      <a:latin typeface="+mj-lt"/>
                    </a:rPr>
                    <a:t>Service : Exponential </a:t>
                  </a:r>
                  <a14:m>
                    <m:oMath xmlns:m="http://schemas.openxmlformats.org/officeDocument/2006/math">
                      <m:r>
                        <a:rPr lang="en-CA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endParaRPr lang="fr-CH" sz="1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1B5C8BD-F6B6-40AC-B956-6DEB7021A5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8523" y="1545979"/>
                  <a:ext cx="231807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105" t="-10000" b="-26667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111997-DAF3-4134-AA6C-CDA7238D420F}"/>
                </a:ext>
              </a:extLst>
            </p:cNvPr>
            <p:cNvSpPr txBox="1"/>
            <p:nvPr/>
          </p:nvSpPr>
          <p:spPr>
            <a:xfrm>
              <a:off x="4927490" y="2737845"/>
              <a:ext cx="2118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800" dirty="0">
                  <a:solidFill>
                    <a:srgbClr val="FF0000"/>
                  </a:solidFill>
                  <a:latin typeface="+mj-lt"/>
                </a:rPr>
                <a:t>FIFO queue, 1 server</a:t>
              </a:r>
              <a:endParaRPr lang="fr-CH" sz="1800" dirty="0">
                <a:solidFill>
                  <a:srgbClr val="FF000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2295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Palm Expectation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6" name="Rectangle 5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dirty="0"/>
                  <a:t>Assume: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jointly stationary,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stationary point process associated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baseline="-25000" dirty="0"/>
              </a:p>
              <a:p>
                <a:r>
                  <a:rPr lang="en-US" b="1" i="1" dirty="0"/>
                  <a:t>Definition</a:t>
                </a:r>
                <a:r>
                  <a:rPr lang="en-US" i="1" dirty="0"/>
                  <a:t> </a:t>
                </a:r>
                <a:r>
                  <a:rPr lang="en-US" dirty="0"/>
                  <a:t>: the </a:t>
                </a:r>
                <a:r>
                  <a:rPr lang="en-US" dirty="0">
                    <a:solidFill>
                      <a:srgbClr val="FF3300"/>
                    </a:solidFill>
                  </a:rPr>
                  <a:t>Palm Expectation</a:t>
                </a:r>
                <a:r>
                  <a:rPr lang="en-US" dirty="0"/>
                  <a:t> is</a:t>
                </a:r>
                <a:br>
                  <a:rPr lang="en-US" dirty="0"/>
                </a:br>
                <a:r>
                  <a:rPr lang="en-US" dirty="0"/>
                  <a:t>	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| a selected transition occurs at time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)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By stationarity: 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pPr eaLnBrk="1" hangingPunct="1"/>
                <a:r>
                  <a:rPr lang="en-US" dirty="0"/>
                  <a:t>Example: </a:t>
                </a:r>
              </a:p>
              <a:p>
                <a:pPr lvl="1"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= </m:t>
                    </m:r>
                  </m:oMath>
                </a14:m>
                <a:r>
                  <a:rPr lang="en-US" dirty="0">
                    <a:ea typeface="+mn-ea"/>
                    <a:cs typeface="+mn-cs"/>
                  </a:rPr>
                  <a:t>time of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</m:oMath>
                </a14:m>
                <a:r>
                  <a:rPr lang="en-US" dirty="0">
                    <a:ea typeface="+mn-ea"/>
                    <a:cs typeface="+mn-cs"/>
                  </a:rPr>
                  <a:t>th trip end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 </m:t>
                    </m:r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dirty="0" err="1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lang="en-US" dirty="0">
                    <a:ea typeface="+mn-ea"/>
                    <a:cs typeface="+mn-cs"/>
                  </a:rPr>
                  <a:t>= instant speed at time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</m:oMath>
                </a14:m>
                <a:endParaRPr lang="en-US" dirty="0">
                  <a:ea typeface="+mn-ea"/>
                  <a:cs typeface="+mn-cs"/>
                </a:endParaRPr>
              </a:p>
              <a:p>
                <a:pPr lvl="1"/>
                <a:r>
                  <a:rPr lang="en-US" dirty="0"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dirty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) = </m:t>
                    </m:r>
                    <m:sSup>
                      <m:sSupPr>
                        <m:ctrlPr>
                          <a:rPr lang="en-CA" b="0" i="1" dirty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) </m:t>
                    </m:r>
                  </m:oMath>
                </a14:m>
                <a:r>
                  <a:rPr lang="en-US" dirty="0">
                    <a:ea typeface="+mn-ea"/>
                    <a:cs typeface="+mn-cs"/>
                  </a:rPr>
                  <a:t>= average speed observed at a waypoint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ea typeface="+mn-ea"/>
                    <a:cs typeface="+mn-cs"/>
                  </a:rPr>
                  <a:t>Take home: </a:t>
                </a:r>
                <a:r>
                  <a:rPr lang="en-US" dirty="0"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something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lang="en-US" dirty="0">
                    <a:ea typeface="+mn-ea"/>
                    <a:cs typeface="+mn-cs"/>
                  </a:rPr>
                  <a:t> average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>
                        <a:latin typeface="Cambria Math" panose="02040503050406030204" pitchFamily="18" charset="0"/>
                      </a:rPr>
                      <m:t>something</m:t>
                    </m:r>
                  </m:oMath>
                </a14:m>
                <a:r>
                  <a:rPr lang="en-US" dirty="0">
                    <a:ea typeface="+mn-ea"/>
                    <a:cs typeface="+mn-cs"/>
                  </a:rPr>
                  <a:t>, sampled at an arbitrary event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3556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9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54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0584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492F2036-6127-4676-8379-8799E3D43C01}" type="slidenum">
              <a:rPr lang="en-GB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7332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AB91EA-062A-45D5-9462-FE61A284FF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5401" y="1052513"/>
                <a:ext cx="10954732" cy="5689600"/>
              </a:xfrm>
            </p:spPr>
            <p:txBody>
              <a:bodyPr/>
              <a:lstStyle/>
              <a:p>
                <a:r>
                  <a:rPr lang="en-CA" dirty="0"/>
                  <a:t>Still, the departure process is Poisson when the queue is in its stationary regime. One possible proof is to observe that the process is reversible .</a:t>
                </a:r>
              </a:p>
              <a:p>
                <a:r>
                  <a:rPr lang="en-CA" dirty="0"/>
                  <a:t>A Markov process is reversible (Eq. 8.012) if the stationary probability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CA" dirty="0"/>
                  <a:t>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CA" dirty="0"/>
                  <a:t> is the rate of transition from state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CA" dirty="0"/>
                  <a:t> to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CA" dirty="0"/>
                  <a:t>. In general, the state is very complex (it is the state of the simulator) but for an M/M/1 queue it is equal to the number of customers (because arrivals and services are memoryless). A reversible process has the same  stationary distribution when time is reversed. </a:t>
                </a:r>
              </a:p>
              <a:p>
                <a:endParaRPr lang="en-CA" dirty="0"/>
              </a:p>
              <a:p>
                <a:r>
                  <a:rPr lang="en-CA" dirty="0"/>
                  <a:t>For the M/M/1 queue the stationary probability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CA" dirty="0"/>
                  <a:t> with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CA" dirty="0"/>
                  <a:t> for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CA" dirty="0"/>
                  <a:t>. Also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A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𝜇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</m:sSub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CA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otherwise.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 for all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CA" dirty="0"/>
                  <a:t> and reversibility holds. </a:t>
                </a:r>
              </a:p>
              <a:p>
                <a:r>
                  <a:rPr lang="en-CA" dirty="0"/>
                  <a:t>Since the arrival process is Poisson, the departure process (which becomes the arrival process when time is reversed) is also Poisson.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AB91EA-062A-45D5-9462-FE61A284FF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401" y="1052513"/>
                <a:ext cx="10954732" cy="5689600"/>
              </a:xfrm>
              <a:blipFill>
                <a:blip r:embed="rId2"/>
                <a:stretch>
                  <a:fillRect l="-835" t="-857" r="-89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843E50-C2A5-4C32-BB16-4D79EEF25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D42D046B-9B48-43E5-9FA7-F1852605721D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362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547EC4-69ED-4BF8-9DEE-9E04A253B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37" y="-66703"/>
            <a:ext cx="9843682" cy="1498600"/>
          </a:xfrm>
        </p:spPr>
        <p:txBody>
          <a:bodyPr/>
          <a:lstStyle/>
          <a:p>
            <a:r>
              <a:rPr lang="en-CA" dirty="0"/>
              <a:t>The departure Process from the M/M/1 queue is Poisson. Its rate is</a:t>
            </a:r>
            <a:endParaRPr lang="fr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47094D1-D975-408B-B8AD-08163EB918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565" y="1803399"/>
                <a:ext cx="9433048" cy="4959495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lphaUcPeriod"/>
                </a:pPr>
                <a:r>
                  <a:rPr lang="en-CA" b="0" dirty="0"/>
                  <a:t>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CA" b="0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fr-CH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CA" dirty="0"/>
                  <a:t>S</a:t>
                </a:r>
                <a:r>
                  <a:rPr lang="fr-CH" dirty="0" err="1"/>
                  <a:t>ome</a:t>
                </a:r>
                <a:r>
                  <a:rPr lang="fr-CH" dirty="0"/>
                  <a:t> </a:t>
                </a:r>
                <a:r>
                  <a:rPr lang="fr-CH" dirty="0" err="1"/>
                  <a:t>other</a:t>
                </a:r>
                <a:r>
                  <a:rPr lang="fr-CH" dirty="0"/>
                  <a:t> </a:t>
                </a:r>
                <a:r>
                  <a:rPr lang="fr-CH" dirty="0" err="1"/>
                  <a:t>quantity</a:t>
                </a:r>
                <a:endParaRPr lang="fr-CH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en-CA" dirty="0"/>
                  <a:t>I</a:t>
                </a:r>
                <a:r>
                  <a:rPr lang="fr-CH" dirty="0"/>
                  <a:t> </a:t>
                </a:r>
                <a:r>
                  <a:rPr lang="fr-CH" dirty="0" err="1"/>
                  <a:t>don’t</a:t>
                </a:r>
                <a:r>
                  <a:rPr lang="fr-CH" dirty="0"/>
                  <a:t> know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47094D1-D975-408B-B8AD-08163EB918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565" y="1803399"/>
                <a:ext cx="9433048" cy="4959495"/>
              </a:xfrm>
              <a:blipFill>
                <a:blip r:embed="rId2"/>
                <a:stretch>
                  <a:fillRect l="-1034" t="-110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4ACA32-0447-4CC8-8094-09799B9845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D42D046B-9B48-43E5-9FA7-F1852605721D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80971D-2C5E-4F70-B7B9-DC3C602883AA}"/>
              </a:ext>
            </a:extLst>
          </p:cNvPr>
          <p:cNvGrpSpPr/>
          <p:nvPr/>
        </p:nvGrpSpPr>
        <p:grpSpPr>
          <a:xfrm>
            <a:off x="4334189" y="2073837"/>
            <a:ext cx="5042567" cy="1561198"/>
            <a:chOff x="2975058" y="1545979"/>
            <a:chExt cx="5042567" cy="156119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C7D98A4-B267-4E14-8A17-A1CEBB951BD4}"/>
                </a:ext>
              </a:extLst>
            </p:cNvPr>
            <p:cNvCxnSpPr/>
            <p:nvPr/>
          </p:nvCxnSpPr>
          <p:spPr bwMode="auto">
            <a:xfrm flipV="1">
              <a:off x="3133898" y="2310938"/>
              <a:ext cx="1978429" cy="29095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593A08F-E1BF-468A-A435-4DA537ACE9EB}"/>
                </a:ext>
              </a:extLst>
            </p:cNvPr>
            <p:cNvSpPr/>
            <p:nvPr/>
          </p:nvSpPr>
          <p:spPr bwMode="auto">
            <a:xfrm>
              <a:off x="5020887" y="1999207"/>
              <a:ext cx="893618" cy="615142"/>
            </a:xfrm>
            <a:custGeom>
              <a:avLst/>
              <a:gdLst>
                <a:gd name="connsiteX0" fmla="*/ 12469 w 893618"/>
                <a:gd name="connsiteY0" fmla="*/ 0 h 615142"/>
                <a:gd name="connsiteX1" fmla="*/ 893618 w 893618"/>
                <a:gd name="connsiteY1" fmla="*/ 0 h 615142"/>
                <a:gd name="connsiteX2" fmla="*/ 893618 w 893618"/>
                <a:gd name="connsiteY2" fmla="*/ 610985 h 615142"/>
                <a:gd name="connsiteX3" fmla="*/ 0 w 893618"/>
                <a:gd name="connsiteY3" fmla="*/ 615142 h 61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618" h="615142">
                  <a:moveTo>
                    <a:pt x="12469" y="0"/>
                  </a:moveTo>
                  <a:lnTo>
                    <a:pt x="893618" y="0"/>
                  </a:lnTo>
                  <a:lnTo>
                    <a:pt x="893618" y="610985"/>
                  </a:lnTo>
                  <a:lnTo>
                    <a:pt x="0" y="615142"/>
                  </a:lnTo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15110C3-2033-41A2-8074-4D95AC79F7A3}"/>
                </a:ext>
              </a:extLst>
            </p:cNvPr>
            <p:cNvSpPr/>
            <p:nvPr/>
          </p:nvSpPr>
          <p:spPr bwMode="auto">
            <a:xfrm>
              <a:off x="6107776" y="1936861"/>
              <a:ext cx="660862" cy="681644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A66CCF8-3E34-48D4-A706-B0C15C0D2E9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69345" y="2277683"/>
              <a:ext cx="1248280" cy="15246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CE727C5-88F0-44B2-9BB7-BDA7FE9C0692}"/>
                    </a:ext>
                  </a:extLst>
                </p:cNvPr>
                <p:cNvSpPr txBox="1"/>
                <p:nvPr/>
              </p:nvSpPr>
              <p:spPr>
                <a:xfrm>
                  <a:off x="2975058" y="1752195"/>
                  <a:ext cx="18525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1800" dirty="0">
                      <a:solidFill>
                        <a:srgbClr val="FF0000"/>
                      </a:solidFill>
                      <a:latin typeface="+mj-lt"/>
                    </a:rPr>
                    <a:t>Arrival : Poisson </a:t>
                  </a:r>
                  <a14:m>
                    <m:oMath xmlns:m="http://schemas.openxmlformats.org/officeDocument/2006/math">
                      <m:r>
                        <a:rPr lang="en-CA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a14:m>
                  <a:endParaRPr lang="fr-CH" sz="1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CE727C5-88F0-44B2-9BB7-BDA7FE9C06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5058" y="1752195"/>
                  <a:ext cx="185255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303" t="-8197" b="-24590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A1AB4AF-A260-46E6-BAC7-0B1A3F8495B5}"/>
                    </a:ext>
                  </a:extLst>
                </p:cNvPr>
                <p:cNvSpPr txBox="1"/>
                <p:nvPr/>
              </p:nvSpPr>
              <p:spPr>
                <a:xfrm>
                  <a:off x="5388523" y="1545979"/>
                  <a:ext cx="23180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1800" dirty="0">
                      <a:solidFill>
                        <a:srgbClr val="FF0000"/>
                      </a:solidFill>
                      <a:latin typeface="+mj-lt"/>
                    </a:rPr>
                    <a:t>Service : Exponential </a:t>
                  </a:r>
                  <a14:m>
                    <m:oMath xmlns:m="http://schemas.openxmlformats.org/officeDocument/2006/math">
                      <m:r>
                        <a:rPr lang="en-CA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endParaRPr lang="fr-CH" sz="1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A1AB4AF-A260-46E6-BAC7-0B1A3F849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8523" y="1545979"/>
                  <a:ext cx="231807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105" t="-8197" b="-24590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A29778-838B-41E5-B3D3-86194D8CE1F9}"/>
                </a:ext>
              </a:extLst>
            </p:cNvPr>
            <p:cNvSpPr txBox="1"/>
            <p:nvPr/>
          </p:nvSpPr>
          <p:spPr>
            <a:xfrm>
              <a:off x="4927490" y="2737845"/>
              <a:ext cx="2118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800" dirty="0">
                  <a:solidFill>
                    <a:srgbClr val="FF0000"/>
                  </a:solidFill>
                  <a:latin typeface="+mj-lt"/>
                </a:rPr>
                <a:t>FIFO queue, 1 server</a:t>
              </a:r>
              <a:endParaRPr lang="fr-CH" sz="1800" dirty="0">
                <a:solidFill>
                  <a:srgbClr val="FF000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59820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FA2996-D876-405B-96BA-F750FEEE17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In stationary regime, the arrival rate is equal to the departure rate, hence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fr-CH" dirty="0"/>
                  <a:t>.</a:t>
                </a:r>
              </a:p>
              <a:p>
                <a:r>
                  <a:rPr lang="en-CA" dirty="0"/>
                  <a:t>A</a:t>
                </a:r>
                <a:r>
                  <a:rPr lang="fr-CH" dirty="0" err="1"/>
                  <a:t>nswer</a:t>
                </a:r>
                <a:r>
                  <a:rPr lang="fr-CH" dirty="0"/>
                  <a:t> A.</a:t>
                </a:r>
              </a:p>
              <a:p>
                <a:endParaRPr lang="fr-CH" dirty="0"/>
              </a:p>
              <a:p>
                <a:r>
                  <a:rPr lang="en-CA" dirty="0"/>
                  <a:t>W</a:t>
                </a:r>
                <a:r>
                  <a:rPr lang="fr-CH" dirty="0"/>
                  <a:t>e can check </a:t>
                </a:r>
                <a:r>
                  <a:rPr lang="fr-CH" dirty="0" err="1"/>
                  <a:t>this</a:t>
                </a:r>
                <a:r>
                  <a:rPr lang="fr-CH" dirty="0"/>
                  <a:t> </a:t>
                </a:r>
                <a:r>
                  <a:rPr lang="fr-CH" dirty="0" err="1"/>
                  <a:t>numerically</a:t>
                </a:r>
                <a:r>
                  <a:rPr lang="fr-CH" dirty="0"/>
                  <a:t>. The rate of </a:t>
                </a:r>
                <a:r>
                  <a:rPr lang="fr-CH" dirty="0" err="1"/>
                  <a:t>departure</a:t>
                </a:r>
                <a:r>
                  <a:rPr lang="fr-CH" dirty="0"/>
                  <a:t> </a:t>
                </a:r>
                <a:r>
                  <a:rPr lang="fr-CH" dirty="0" err="1"/>
                  <a:t>given</a:t>
                </a:r>
                <a:r>
                  <a:rPr lang="fr-CH" dirty="0"/>
                  <a:t> </a:t>
                </a:r>
                <a:r>
                  <a:rPr lang="fr-CH" dirty="0" err="1"/>
                  <a:t>that</a:t>
                </a:r>
                <a:r>
                  <a:rPr lang="fr-CH" dirty="0"/>
                  <a:t> the state </a:t>
                </a:r>
                <a:r>
                  <a:rPr lang="fr-CH" dirty="0" err="1"/>
                  <a:t>is</a:t>
                </a:r>
                <a:r>
                  <a:rPr lang="fr-CH" dirty="0"/>
                  <a:t>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H" dirty="0" err="1"/>
                  <a:t>is</a:t>
                </a:r>
                <a:r>
                  <a:rPr lang="fr-CH" dirty="0"/>
                  <a:t>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𝜇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</m:sSub>
                  </m:oMath>
                </a14:m>
                <a:r>
                  <a:rPr lang="fr-CH" dirty="0"/>
                  <a:t> </a:t>
                </a:r>
                <a:r>
                  <a:rPr lang="fr-CH" dirty="0" err="1"/>
                  <a:t>hence</a:t>
                </a:r>
                <a:r>
                  <a:rPr lang="fr-CH" dirty="0"/>
                  <a:t> the rate of </a:t>
                </a:r>
                <a:r>
                  <a:rPr lang="fr-CH" dirty="0" err="1"/>
                  <a:t>departure</a:t>
                </a:r>
                <a:r>
                  <a:rPr lang="fr-CH" dirty="0"/>
                  <a:t> </a:t>
                </a:r>
                <a:r>
                  <a:rPr lang="fr-CH" dirty="0" err="1"/>
                  <a:t>is</a:t>
                </a:r>
                <a:endParaRPr lang="fr-CH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nary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𝜇</m:t>
                      </m:r>
                      <m:nary>
                        <m:naryPr>
                          <m:chr m:val="∑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𝜇𝜌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fr-CH" dirty="0"/>
              </a:p>
              <a:p>
                <a:r>
                  <a:rPr lang="en-CA" dirty="0"/>
                  <a:t>w</a:t>
                </a:r>
                <a:r>
                  <a:rPr lang="fr-CH" dirty="0" err="1"/>
                  <a:t>here</a:t>
                </a:r>
                <a:r>
                  <a:rPr lang="fr-CH" dirty="0"/>
                  <a:t>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fr-CH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CH" dirty="0"/>
                  <a:t> (</a:t>
                </a:r>
                <a:r>
                  <a:rPr lang="fr-CH" dirty="0" err="1"/>
                  <a:t>utilization</a:t>
                </a:r>
                <a:r>
                  <a:rPr lang="fr-CH" dirty="0"/>
                  <a:t> </a:t>
                </a:r>
                <a:r>
                  <a:rPr lang="fr-CH" dirty="0" err="1"/>
                  <a:t>law</a:t>
                </a:r>
                <a:r>
                  <a:rPr lang="fr-CH" dirty="0"/>
                  <a:t>).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FA2996-D876-405B-96BA-F750FEEE1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8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DF69F-DF07-445F-81E5-56BDE3BAD0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D42D046B-9B48-43E5-9FA7-F1852605721D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5508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PQuestion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2800" dirty="0"/>
                  <a:t>Consider an M/M/1/K queue with </a:t>
                </a:r>
                <a14:m>
                  <m:oMath xmlns:m="http://schemas.openxmlformats.org/officeDocument/2006/math">
                    <m:r>
                      <a:rPr lang="fr-CH" sz="2800" b="1" i="1">
                        <a:latin typeface="Cambria Math" panose="02040503050406030204" pitchFamily="18" charset="0"/>
                      </a:rPr>
                      <m:t>𝝆</m:t>
                    </m:r>
                    <m:r>
                      <a:rPr lang="fr-CH" sz="2800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CH" sz="28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dirty="0"/>
                  <a:t>. Does the point process of arrivals satisfy PASTA ?</a:t>
                </a:r>
              </a:p>
            </p:txBody>
          </p:sp>
        </mc:Choice>
        <mc:Fallback xmlns="">
          <p:sp>
            <p:nvSpPr>
              <p:cNvPr id="2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101" t="-8725" r="-1707" b="-2147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/>
              <a:t>No</a:t>
            </a:r>
            <a:endParaRPr lang="en-US" dirty="0"/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Yes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It depends on the parameters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4992" y="3707070"/>
            <a:ext cx="6455661" cy="17793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07258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The </a:t>
            </a:r>
            <a:r>
              <a:rPr lang="fr-CH" dirty="0" err="1"/>
              <a:t>arrival</a:t>
            </a:r>
            <a:r>
              <a:rPr lang="fr-CH" dirty="0"/>
              <a:t> </a:t>
            </a:r>
            <a:r>
              <a:rPr lang="fr-CH" dirty="0" err="1"/>
              <a:t>process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Poisson and </a:t>
            </a:r>
            <a:r>
              <a:rPr lang="fr-CH" dirty="0" err="1"/>
              <a:t>independent</a:t>
            </a:r>
            <a:r>
              <a:rPr lang="fr-CH" dirty="0"/>
              <a:t> of system state, </a:t>
            </a:r>
            <a:r>
              <a:rPr lang="fr-CH" dirty="0" err="1"/>
              <a:t>therefore</a:t>
            </a:r>
            <a:r>
              <a:rPr lang="fr-CH" dirty="0"/>
              <a:t> PASTA </a:t>
            </a:r>
            <a:r>
              <a:rPr lang="fr-CH" dirty="0" err="1"/>
              <a:t>holds</a:t>
            </a:r>
            <a:r>
              <a:rPr lang="fr-CH" dirty="0"/>
              <a:t>. </a:t>
            </a:r>
            <a:r>
              <a:rPr lang="fr-CH" dirty="0" err="1"/>
              <a:t>Answer</a:t>
            </a:r>
            <a:r>
              <a:rPr lang="fr-CH" dirty="0"/>
              <a:t> 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9422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 an M/M/1/K queue, the probability that an arriving job is discarded is…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PAnswers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spcAft>
                    <a:spcPts val="0"/>
                  </a:spcAft>
                  <a:buFont typeface="Wingdings" pitchFamily="2" charset="2"/>
                  <a:buAutoNum type="alphaUcPeriod"/>
                </a:pP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fr-CH" b="0" dirty="0"/>
              </a:p>
              <a:p>
                <a:pPr marL="457200" indent="-457200">
                  <a:spcAft>
                    <a:spcPts val="0"/>
                  </a:spcAft>
                  <a:buFont typeface="Wingdings" pitchFamily="2" charset="2"/>
                  <a:buAutoNum type="alphaUcPeriod"/>
                </a:pP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fr-CH" dirty="0"/>
              </a:p>
              <a:p>
                <a:pPr marL="457200" indent="-457200">
                  <a:spcAft>
                    <a:spcPts val="0"/>
                  </a:spcAft>
                  <a:buFont typeface="Wingdings" pitchFamily="2" charset="2"/>
                  <a:buAutoNum type="alphaUcPeriod"/>
                </a:pPr>
                <a:r>
                  <a:rPr lang="fr-CH" dirty="0"/>
                  <a:t>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fr-CH" dirty="0"/>
              </a:p>
              <a:p>
                <a:pPr marL="457200" indent="-457200">
                  <a:spcAft>
                    <a:spcPts val="0"/>
                  </a:spcAft>
                  <a:buFont typeface="Wingdings" pitchFamily="2" charset="2"/>
                  <a:buAutoNum type="alphaUcPeriod"/>
                </a:pPr>
                <a:r>
                  <a:rPr lang="fr-CH" dirty="0"/>
                  <a:t>None of the </a:t>
                </a:r>
                <a:r>
                  <a:rPr lang="fr-CH" dirty="0" err="1"/>
                  <a:t>above</a:t>
                </a:r>
                <a:endParaRPr lang="fr-CH" dirty="0"/>
              </a:p>
              <a:p>
                <a:pPr marL="457200" indent="-457200">
                  <a:spcAft>
                    <a:spcPts val="0"/>
                  </a:spcAft>
                  <a:buFont typeface="Wingdings" pitchFamily="2" charset="2"/>
                  <a:buAutoNum type="alphaUcPeriod"/>
                </a:pPr>
                <a:r>
                  <a:rPr lang="en-US" dirty="0"/>
                  <a:t>I don’t know</a:t>
                </a:r>
              </a:p>
            </p:txBody>
          </p:sp>
        </mc:Choice>
        <mc:Fallback xmlns="">
          <p:sp>
            <p:nvSpPr>
              <p:cNvPr id="3" name="TPAnswers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4"/>
                </p:custDataLst>
              </p:nvPr>
            </p:nvSpPr>
            <p:spPr>
              <a:blipFill>
                <a:blip r:embed="rId5"/>
                <a:stretch>
                  <a:fillRect l="-1034" t="-96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22321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the PASTA property, an arriving customer sees the stationary distribution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843088"/>
            <a:ext cx="79248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405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1311E-343E-4682-8B32-B91F39633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Application</a:t>
            </a:r>
            <a:endParaRPr lang="fr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A3846-6720-420F-A550-E9931AD58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Observing a system according to a Poisson process, independent of the system, provides an unbiased estimate of the distribution “at an arbitrary point in time”.</a:t>
            </a:r>
          </a:p>
          <a:p>
            <a:endParaRPr lang="en-CA" dirty="0"/>
          </a:p>
          <a:p>
            <a:r>
              <a:rPr lang="en-CA" dirty="0"/>
              <a:t>Avoids aliasing </a:t>
            </a:r>
            <a:r>
              <a:rPr lang="en-CA"/>
              <a:t>issue due to </a:t>
            </a:r>
            <a:r>
              <a:rPr lang="en-CA" dirty="0"/>
              <a:t>periodic probing.</a:t>
            </a:r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F38F00-51EB-40C0-A66D-2E09CE20F7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3302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4"/>
          <p:cNvPicPr>
            <a:picLocks noChangeAspect="1" noChangeArrowheads="1"/>
          </p:cNvPicPr>
          <p:nvPr/>
        </p:nvPicPr>
        <p:blipFill>
          <a:blip r:embed="rId3" cstate="print"/>
          <a:srcRect r="10573"/>
          <a:stretch>
            <a:fillRect/>
          </a:stretch>
        </p:blipFill>
        <p:spPr bwMode="auto">
          <a:xfrm>
            <a:off x="0" y="1"/>
            <a:ext cx="12157364" cy="74442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2743200"/>
            <a:ext cx="3733800" cy="908050"/>
          </a:xfrm>
        </p:spPr>
        <p:txBody>
          <a:bodyPr/>
          <a:lstStyle/>
          <a:p>
            <a:r>
              <a:rPr lang="fr-FR" dirty="0"/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588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822171" y="3722139"/>
                <a:ext cx="5256415" cy="3084513"/>
              </a:xfrm>
              <a:solidFill>
                <a:schemeClr val="bg1"/>
              </a:solidFill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/>
                  <a:t>A metric should specify the sampling method -- different sampling methods may give very different values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/>
                  <a:t>Palm calculus contains a few important formulas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/>
                  <a:t>Freezing simulations are a pattern to be aware of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/>
                  <a:t>Perfect simulation is when we are able to draw from stationary distribution at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90000"/>
                  </a:lnSpc>
                </a:pPr>
                <a:r>
                  <a:rPr lang="en-US" sz="2000" dirty="0"/>
                  <a:t>A Poisson observer independent of system state sees time averages</a:t>
                </a:r>
              </a:p>
              <a:p>
                <a:pPr>
                  <a:lnSpc>
                    <a:spcPct val="9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6758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22171" y="3722139"/>
                <a:ext cx="5256415" cy="3084513"/>
              </a:xfrm>
              <a:blipFill>
                <a:blip r:embed="rId4"/>
                <a:stretch>
                  <a:fillRect l="-1276" t="-2174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588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343565" y="353291"/>
            <a:ext cx="9433048" cy="6409604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Times New Roman" pitchFamily="18" charset="0"/>
              </a:rPr>
              <a:t> </a:t>
            </a:r>
            <a:r>
              <a:rPr lang="en-US" sz="2000" dirty="0">
                <a:latin typeface="msbm10" pitchFamily="34" charset="0"/>
              </a:rPr>
              <a:t>E</a:t>
            </a:r>
            <a:r>
              <a:rPr lang="en-US" sz="2000" dirty="0">
                <a:latin typeface="Times New Roman" pitchFamily="18" charset="0"/>
              </a:rPr>
              <a:t>(</a:t>
            </a:r>
            <a:r>
              <a:rPr lang="en-US" sz="2000" dirty="0" err="1"/>
              <a:t>X</a:t>
            </a:r>
            <a:r>
              <a:rPr lang="en-US" sz="2000" baseline="-25000" dirty="0" err="1"/>
              <a:t>t</a:t>
            </a:r>
            <a:r>
              <a:rPr lang="en-US" sz="2000" dirty="0"/>
              <a:t>) = </a:t>
            </a:r>
            <a:r>
              <a:rPr lang="en-US" sz="2000" dirty="0">
                <a:latin typeface="msbm10" pitchFamily="34" charset="0"/>
              </a:rPr>
              <a:t>E</a:t>
            </a:r>
            <a:r>
              <a:rPr lang="en-US" sz="2000" dirty="0"/>
              <a:t>(X</a:t>
            </a:r>
            <a:r>
              <a:rPr lang="en-US" sz="2000" baseline="-25000" dirty="0"/>
              <a:t>0</a:t>
            </a:r>
            <a:r>
              <a:rPr lang="en-US" sz="2000" dirty="0"/>
              <a:t>) expresses the </a:t>
            </a:r>
            <a:r>
              <a:rPr lang="en-US" sz="2000" dirty="0">
                <a:solidFill>
                  <a:srgbClr val="FF3300"/>
                </a:solidFill>
              </a:rPr>
              <a:t>time average </a:t>
            </a:r>
            <a:r>
              <a:rPr lang="en-US" sz="2000" dirty="0"/>
              <a:t>viewpoint.</a:t>
            </a:r>
          </a:p>
          <a:p>
            <a:pPr eaLnBrk="1" hangingPunct="1"/>
            <a:r>
              <a:rPr lang="en-US" sz="2000" dirty="0">
                <a:latin typeface="Times New Roman" pitchFamily="18" charset="0"/>
              </a:rPr>
              <a:t> </a:t>
            </a:r>
            <a:r>
              <a:rPr lang="en-US" sz="2000" dirty="0">
                <a:latin typeface="msbm10" pitchFamily="34" charset="0"/>
              </a:rPr>
              <a:t>E</a:t>
            </a:r>
            <a:r>
              <a:rPr lang="en-US" sz="2000" baseline="30000" dirty="0"/>
              <a:t>t</a:t>
            </a:r>
            <a:r>
              <a:rPr lang="en-US" sz="2000" dirty="0"/>
              <a:t>(</a:t>
            </a:r>
            <a:r>
              <a:rPr lang="en-US" sz="2000" dirty="0" err="1"/>
              <a:t>X</a:t>
            </a:r>
            <a:r>
              <a:rPr lang="en-US" sz="2000" baseline="-25000" dirty="0" err="1"/>
              <a:t>t</a:t>
            </a:r>
            <a:r>
              <a:rPr lang="en-US" sz="2000" dirty="0"/>
              <a:t>) = </a:t>
            </a:r>
            <a:r>
              <a:rPr lang="en-US" sz="2000" dirty="0">
                <a:latin typeface="msbm10" pitchFamily="34" charset="0"/>
              </a:rPr>
              <a:t>E</a:t>
            </a:r>
            <a:r>
              <a:rPr lang="en-US" sz="2000" baseline="30000" dirty="0"/>
              <a:t>0</a:t>
            </a:r>
            <a:r>
              <a:rPr lang="en-US" sz="2000" dirty="0"/>
              <a:t>(X</a:t>
            </a:r>
            <a:r>
              <a:rPr lang="en-US" sz="2000" baseline="-25000" dirty="0"/>
              <a:t>0</a:t>
            </a:r>
            <a:r>
              <a:rPr lang="en-US" sz="2000" dirty="0"/>
              <a:t>) expresses the </a:t>
            </a:r>
            <a:r>
              <a:rPr lang="en-US" sz="2000" dirty="0">
                <a:solidFill>
                  <a:srgbClr val="FF3300"/>
                </a:solidFill>
              </a:rPr>
              <a:t>event average </a:t>
            </a:r>
            <a:r>
              <a:rPr lang="en-US" sz="2000" dirty="0"/>
              <a:t>viewpoint.</a:t>
            </a:r>
          </a:p>
          <a:p>
            <a:pPr eaLnBrk="1" hangingPunct="1"/>
            <a:r>
              <a:rPr lang="en-US" sz="2000" dirty="0"/>
              <a:t>Example for random waypoint: </a:t>
            </a:r>
          </a:p>
          <a:p>
            <a:pPr lvl="1" eaLnBrk="1" hangingPunct="1"/>
            <a:r>
              <a:rPr lang="en-US" sz="2000" dirty="0" err="1"/>
              <a:t>T</a:t>
            </a:r>
            <a:r>
              <a:rPr lang="en-US" sz="2000" baseline="-25000" dirty="0" err="1"/>
              <a:t>n</a:t>
            </a:r>
            <a:r>
              <a:rPr lang="en-US" sz="2000" dirty="0"/>
              <a:t> = time of n</a:t>
            </a:r>
            <a:r>
              <a:rPr lang="en-US" sz="2000" baseline="30000" dirty="0"/>
              <a:t>th</a:t>
            </a:r>
            <a:r>
              <a:rPr lang="en-US" sz="2000" dirty="0"/>
              <a:t> trip end,  </a:t>
            </a:r>
            <a:r>
              <a:rPr lang="en-US" sz="2000" dirty="0" err="1"/>
              <a:t>X</a:t>
            </a:r>
            <a:r>
              <a:rPr lang="en-US" sz="2000" baseline="-25000" dirty="0" err="1"/>
              <a:t>t</a:t>
            </a:r>
            <a:r>
              <a:rPr lang="en-US" sz="2000" dirty="0"/>
              <a:t> = instant speed at time t</a:t>
            </a:r>
          </a:p>
          <a:p>
            <a:pPr lvl="1" eaLnBrk="1" hangingPunct="1"/>
            <a:r>
              <a:rPr lang="en-US" sz="2000" dirty="0">
                <a:latin typeface="Times New Roman" pitchFamily="18" charset="0"/>
              </a:rPr>
              <a:t> </a:t>
            </a:r>
            <a:r>
              <a:rPr lang="en-US" sz="2000" dirty="0">
                <a:latin typeface="msbm10" pitchFamily="34" charset="0"/>
              </a:rPr>
              <a:t>E</a:t>
            </a:r>
            <a:r>
              <a:rPr lang="en-US" sz="2000" baseline="30000" dirty="0"/>
              <a:t>t</a:t>
            </a:r>
            <a:r>
              <a:rPr lang="en-US" sz="2000" dirty="0"/>
              <a:t>(</a:t>
            </a:r>
            <a:r>
              <a:rPr lang="en-US" sz="2000" dirty="0" err="1"/>
              <a:t>X</a:t>
            </a:r>
            <a:r>
              <a:rPr lang="en-US" sz="2000" baseline="-25000" dirty="0" err="1"/>
              <a:t>t</a:t>
            </a:r>
            <a:r>
              <a:rPr lang="en-US" sz="2000" dirty="0"/>
              <a:t>) = </a:t>
            </a:r>
            <a:r>
              <a:rPr lang="en-US" sz="2000" dirty="0">
                <a:latin typeface="msbm10" pitchFamily="34" charset="0"/>
              </a:rPr>
              <a:t>E</a:t>
            </a:r>
            <a:r>
              <a:rPr lang="en-US" sz="2000" baseline="30000" dirty="0"/>
              <a:t>0</a:t>
            </a:r>
            <a:r>
              <a:rPr lang="en-US" sz="2000" dirty="0"/>
              <a:t>(X</a:t>
            </a:r>
            <a:r>
              <a:rPr lang="en-US" sz="2000" baseline="-25000" dirty="0"/>
              <a:t>0</a:t>
            </a:r>
            <a:r>
              <a:rPr lang="en-US" sz="2000" dirty="0"/>
              <a:t>) = average speed observed at trip end</a:t>
            </a:r>
          </a:p>
          <a:p>
            <a:pPr lvl="1" eaLnBrk="1" hangingPunct="1"/>
            <a:r>
              <a:rPr lang="en-US" sz="2000" dirty="0">
                <a:latin typeface="Times New Roman" pitchFamily="18" charset="0"/>
              </a:rPr>
              <a:t> </a:t>
            </a:r>
            <a:r>
              <a:rPr lang="en-US" sz="2000" dirty="0">
                <a:latin typeface="msbm10" pitchFamily="34" charset="0"/>
              </a:rPr>
              <a:t>E</a:t>
            </a:r>
            <a:r>
              <a:rPr lang="en-US" sz="2000" dirty="0">
                <a:latin typeface="Times New Roman" pitchFamily="18" charset="0"/>
              </a:rPr>
              <a:t>(</a:t>
            </a:r>
            <a:r>
              <a:rPr lang="en-US" sz="2000" dirty="0" err="1"/>
              <a:t>X</a:t>
            </a:r>
            <a:r>
              <a:rPr lang="en-US" sz="2000" baseline="-25000" dirty="0" err="1"/>
              <a:t>t</a:t>
            </a:r>
            <a:r>
              <a:rPr lang="en-US" sz="2000" dirty="0"/>
              <a:t>)=</a:t>
            </a:r>
            <a:r>
              <a:rPr lang="en-US" sz="2000" dirty="0">
                <a:latin typeface="msbm10" pitchFamily="34" charset="0"/>
              </a:rPr>
              <a:t>E</a:t>
            </a:r>
            <a:r>
              <a:rPr lang="en-US" sz="2000" dirty="0"/>
              <a:t>(X</a:t>
            </a:r>
            <a:r>
              <a:rPr lang="en-US" sz="2000" baseline="-25000" dirty="0"/>
              <a:t>0</a:t>
            </a:r>
            <a:r>
              <a:rPr lang="en-US" sz="2000" dirty="0"/>
              <a:t>) = average speed observed at an arbitrary point in time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24578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0584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2A48F481-B020-412A-9DF2-43E8BE71337A}" type="slidenum">
              <a:rPr lang="en-GB"/>
              <a:pPr/>
              <a:t>7</a:t>
            </a:fld>
            <a:endParaRPr lang="en-GB"/>
          </a:p>
        </p:txBody>
      </p:sp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2830513" y="2940051"/>
            <a:ext cx="5256212" cy="36734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" name="Line 12"/>
          <p:cNvSpPr>
            <a:spLocks noChangeShapeType="1"/>
          </p:cNvSpPr>
          <p:nvPr/>
        </p:nvSpPr>
        <p:spPr bwMode="auto">
          <a:xfrm flipV="1">
            <a:off x="4702176" y="3876675"/>
            <a:ext cx="2449513" cy="1728788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fr-CH"/>
          </a:p>
        </p:txBody>
      </p:sp>
      <p:sp>
        <p:nvSpPr>
          <p:cNvPr id="7" name="Line 13"/>
          <p:cNvSpPr>
            <a:spLocks noChangeShapeType="1"/>
          </p:cNvSpPr>
          <p:nvPr/>
        </p:nvSpPr>
        <p:spPr bwMode="auto">
          <a:xfrm flipH="1">
            <a:off x="6143626" y="3876675"/>
            <a:ext cx="1008063" cy="2376488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fr-CH"/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 flipH="1" flipV="1">
            <a:off x="3694113" y="3371851"/>
            <a:ext cx="2449512" cy="2881313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fr-CH"/>
          </a:p>
        </p:txBody>
      </p:sp>
      <p:sp>
        <p:nvSpPr>
          <p:cNvPr id="9" name="Line 15"/>
          <p:cNvSpPr>
            <a:spLocks noChangeShapeType="1"/>
          </p:cNvSpPr>
          <p:nvPr/>
        </p:nvSpPr>
        <p:spPr bwMode="auto">
          <a:xfrm>
            <a:off x="3694113" y="3371851"/>
            <a:ext cx="2520950" cy="1584325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fr-CH"/>
          </a:p>
        </p:txBody>
      </p:sp>
      <p:sp>
        <p:nvSpPr>
          <p:cNvPr id="10" name="Line 16"/>
          <p:cNvSpPr>
            <a:spLocks noChangeShapeType="1"/>
          </p:cNvSpPr>
          <p:nvPr/>
        </p:nvSpPr>
        <p:spPr bwMode="auto">
          <a:xfrm flipH="1">
            <a:off x="3478213" y="4956176"/>
            <a:ext cx="2736850" cy="1223963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fr-CH"/>
          </a:p>
        </p:txBody>
      </p:sp>
      <p:sp>
        <p:nvSpPr>
          <p:cNvPr id="11" name="Line 17"/>
          <p:cNvSpPr>
            <a:spLocks noChangeShapeType="1"/>
          </p:cNvSpPr>
          <p:nvPr/>
        </p:nvSpPr>
        <p:spPr bwMode="auto">
          <a:xfrm flipV="1">
            <a:off x="3478213" y="3228976"/>
            <a:ext cx="2089150" cy="2951163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fr-CH"/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5567364" y="3228975"/>
            <a:ext cx="2016125" cy="2376488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fr-CH"/>
          </a:p>
        </p:txBody>
      </p:sp>
      <p:sp>
        <p:nvSpPr>
          <p:cNvPr id="13" name="Line 19"/>
          <p:cNvSpPr>
            <a:spLocks noChangeShapeType="1"/>
          </p:cNvSpPr>
          <p:nvPr/>
        </p:nvSpPr>
        <p:spPr bwMode="auto">
          <a:xfrm flipH="1" flipV="1">
            <a:off x="3694114" y="4597401"/>
            <a:ext cx="3889375" cy="1008063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fr-CH"/>
          </a:p>
        </p:txBody>
      </p:sp>
      <p:sp>
        <p:nvSpPr>
          <p:cNvPr id="14" name="Oval 4"/>
          <p:cNvSpPr>
            <a:spLocks noChangeArrowheads="1"/>
          </p:cNvSpPr>
          <p:nvPr/>
        </p:nvSpPr>
        <p:spPr bwMode="auto">
          <a:xfrm>
            <a:off x="4630739" y="5532438"/>
            <a:ext cx="142875" cy="144462"/>
          </a:xfrm>
          <a:prstGeom prst="ellipse">
            <a:avLst/>
          </a:prstGeom>
          <a:solidFill>
            <a:srgbClr val="6699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fr-CH"/>
          </a:p>
        </p:txBody>
      </p:sp>
      <p:sp>
        <p:nvSpPr>
          <p:cNvPr id="15" name="Oval 5"/>
          <p:cNvSpPr>
            <a:spLocks noChangeArrowheads="1"/>
          </p:cNvSpPr>
          <p:nvPr/>
        </p:nvSpPr>
        <p:spPr bwMode="auto">
          <a:xfrm>
            <a:off x="7078664" y="3805238"/>
            <a:ext cx="142875" cy="144462"/>
          </a:xfrm>
          <a:prstGeom prst="ellipse">
            <a:avLst/>
          </a:prstGeom>
          <a:solidFill>
            <a:srgbClr val="6699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fr-CH"/>
          </a:p>
        </p:txBody>
      </p:sp>
      <p:sp>
        <p:nvSpPr>
          <p:cNvPr id="16" name="Oval 6"/>
          <p:cNvSpPr>
            <a:spLocks noChangeArrowheads="1"/>
          </p:cNvSpPr>
          <p:nvPr/>
        </p:nvSpPr>
        <p:spPr bwMode="auto">
          <a:xfrm>
            <a:off x="6070601" y="6180138"/>
            <a:ext cx="142875" cy="144462"/>
          </a:xfrm>
          <a:prstGeom prst="ellipse">
            <a:avLst/>
          </a:prstGeom>
          <a:solidFill>
            <a:srgbClr val="6699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fr-CH"/>
          </a:p>
        </p:txBody>
      </p:sp>
      <p:sp>
        <p:nvSpPr>
          <p:cNvPr id="17" name="Oval 7"/>
          <p:cNvSpPr>
            <a:spLocks noChangeArrowheads="1"/>
          </p:cNvSpPr>
          <p:nvPr/>
        </p:nvSpPr>
        <p:spPr bwMode="auto">
          <a:xfrm>
            <a:off x="3622676" y="3300413"/>
            <a:ext cx="142875" cy="144462"/>
          </a:xfrm>
          <a:prstGeom prst="ellipse">
            <a:avLst/>
          </a:prstGeom>
          <a:solidFill>
            <a:srgbClr val="6699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fr-CH"/>
          </a:p>
        </p:txBody>
      </p:sp>
      <p:sp>
        <p:nvSpPr>
          <p:cNvPr id="18" name="Oval 8"/>
          <p:cNvSpPr>
            <a:spLocks noChangeArrowheads="1"/>
          </p:cNvSpPr>
          <p:nvPr/>
        </p:nvSpPr>
        <p:spPr bwMode="auto">
          <a:xfrm>
            <a:off x="6143626" y="4884738"/>
            <a:ext cx="142875" cy="144462"/>
          </a:xfrm>
          <a:prstGeom prst="ellipse">
            <a:avLst/>
          </a:prstGeom>
          <a:solidFill>
            <a:srgbClr val="6699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fr-CH"/>
          </a:p>
        </p:txBody>
      </p:sp>
      <p:sp>
        <p:nvSpPr>
          <p:cNvPr id="19" name="Oval 9"/>
          <p:cNvSpPr>
            <a:spLocks noChangeArrowheads="1"/>
          </p:cNvSpPr>
          <p:nvPr/>
        </p:nvSpPr>
        <p:spPr bwMode="auto">
          <a:xfrm>
            <a:off x="3406776" y="6108701"/>
            <a:ext cx="142875" cy="144463"/>
          </a:xfrm>
          <a:prstGeom prst="ellipse">
            <a:avLst/>
          </a:prstGeom>
          <a:solidFill>
            <a:srgbClr val="6699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fr-CH"/>
          </a:p>
        </p:txBody>
      </p:sp>
      <p:sp>
        <p:nvSpPr>
          <p:cNvPr id="20" name="Oval 10"/>
          <p:cNvSpPr>
            <a:spLocks noChangeArrowheads="1"/>
          </p:cNvSpPr>
          <p:nvPr/>
        </p:nvSpPr>
        <p:spPr bwMode="auto">
          <a:xfrm>
            <a:off x="5494339" y="3155951"/>
            <a:ext cx="142875" cy="144463"/>
          </a:xfrm>
          <a:prstGeom prst="ellipse">
            <a:avLst/>
          </a:prstGeom>
          <a:solidFill>
            <a:srgbClr val="6699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fr-CH"/>
          </a:p>
        </p:txBody>
      </p:sp>
      <p:sp>
        <p:nvSpPr>
          <p:cNvPr id="21" name="Oval 11"/>
          <p:cNvSpPr>
            <a:spLocks noChangeArrowheads="1"/>
          </p:cNvSpPr>
          <p:nvPr/>
        </p:nvSpPr>
        <p:spPr bwMode="auto">
          <a:xfrm>
            <a:off x="7510464" y="5532438"/>
            <a:ext cx="142875" cy="144462"/>
          </a:xfrm>
          <a:prstGeom prst="ellipse">
            <a:avLst/>
          </a:prstGeom>
          <a:solidFill>
            <a:srgbClr val="6699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fr-CH"/>
          </a:p>
        </p:txBody>
      </p:sp>
      <p:sp>
        <p:nvSpPr>
          <p:cNvPr id="24597" name="Text Box 24"/>
          <p:cNvSpPr txBox="1">
            <a:spLocks noChangeArrowheads="1"/>
          </p:cNvSpPr>
          <p:nvPr/>
        </p:nvSpPr>
        <p:spPr bwMode="auto">
          <a:xfrm>
            <a:off x="4709326" y="5619751"/>
            <a:ext cx="4267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000">
                <a:latin typeface="+mn-lt"/>
              </a:rPr>
              <a:t>X</a:t>
            </a:r>
            <a:r>
              <a:rPr lang="en-GB" sz="2000" baseline="-25000">
                <a:latin typeface="+mn-lt"/>
              </a:rPr>
              <a:t>n</a:t>
            </a:r>
          </a:p>
        </p:txBody>
      </p:sp>
      <p:sp>
        <p:nvSpPr>
          <p:cNvPr id="23" name="Text Box 25"/>
          <p:cNvSpPr txBox="1">
            <a:spLocks noChangeArrowheads="1"/>
          </p:cNvSpPr>
          <p:nvPr/>
        </p:nvSpPr>
        <p:spPr bwMode="auto">
          <a:xfrm>
            <a:off x="7269202" y="3641726"/>
            <a:ext cx="6158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000" dirty="0">
                <a:latin typeface="+mn-lt"/>
              </a:rPr>
              <a:t>X</a:t>
            </a:r>
            <a:r>
              <a:rPr lang="en-GB" sz="2000" baseline="-25000" dirty="0">
                <a:latin typeface="+mn-lt"/>
              </a:rPr>
              <a:t>n+1</a:t>
            </a:r>
          </a:p>
        </p:txBody>
      </p:sp>
    </p:spTree>
    <p:extLst>
      <p:ext uri="{BB962C8B-B14F-4D97-AF65-F5344CB8AC3E}">
        <p14:creationId xmlns:p14="http://schemas.microsoft.com/office/powerpoint/2010/main" val="154700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23 L 0.20078 -0.25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52" y="-126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-0.08268 0.3465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1" y="1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00024 L -0.20066 -0.4196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52" y="-2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0"/>
                            </p:stCondLst>
                            <p:childTnLst>
                              <p:par>
                                <p:cTn id="4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0"/>
                            </p:stCondLst>
                            <p:childTnLst>
                              <p:par>
                                <p:cTn id="5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4 0.00023 L 0.20691 0.23102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26" y="1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0"/>
                            </p:stCondLst>
                            <p:childTnLst>
                              <p:par>
                                <p:cTn id="5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500"/>
                            </p:stCondLst>
                            <p:childTnLst>
                              <p:par>
                                <p:cTn id="6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4.81481E-6 L -0.22435 0.17871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37" y="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500"/>
                            </p:stCondLst>
                            <p:childTnLst>
                              <p:par>
                                <p:cTn id="6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5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3000"/>
                            </p:stCondLst>
                            <p:childTnLst>
                              <p:par>
                                <p:cTn id="7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L 0.17161 -0.4301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5" y="-2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0"/>
                            </p:stCondLst>
                            <p:childTnLst>
                              <p:par>
                                <p:cTn id="7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500"/>
                            </p:stCondLst>
                            <p:childTnLst>
                              <p:par>
                                <p:cTn id="8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046 L 0.16589 0.34722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55" y="1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7500"/>
                            </p:stCondLst>
                            <p:childTnLst>
                              <p:par>
                                <p:cTn id="9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75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7500"/>
                            </p:stCondLst>
                            <p:childTnLst>
                              <p:par>
                                <p:cTn id="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8000"/>
                            </p:stCondLst>
                            <p:childTnLst>
                              <p:par>
                                <p:cTn id="10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3 0.00069 L -0.31889 -0.14699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7" y="-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4" grpId="1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Formal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dirty="0"/>
                  <a:t>In </a:t>
                </a:r>
                <a:r>
                  <a:rPr lang="en-US" dirty="0">
                    <a:solidFill>
                      <a:srgbClr val="FF3300"/>
                    </a:solidFill>
                  </a:rPr>
                  <a:t>discrete time</a:t>
                </a:r>
                <a:r>
                  <a:rPr lang="en-US" dirty="0"/>
                  <a:t>, we have an elementary conditional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𝔼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))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𝔼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lvl="1" eaLnBrk="1" hangingPunct="1">
                  <a:buFont typeface="Wingdings" pitchFamily="2" charset="2"/>
                  <a:buNone/>
                </a:pPr>
                <a:endParaRPr lang="en-US" sz="2000" dirty="0"/>
              </a:p>
              <a:p>
                <a:pPr lvl="1" eaLnBrk="1" hangingPunct="1"/>
                <a:endParaRPr lang="en-US" sz="2000" dirty="0"/>
              </a:p>
              <a:p>
                <a:pPr eaLnBrk="1" hangingPunct="1"/>
                <a:r>
                  <a:rPr lang="en-US" dirty="0"/>
                  <a:t>In </a:t>
                </a:r>
                <a:r>
                  <a:rPr lang="en-US" dirty="0">
                    <a:solidFill>
                      <a:srgbClr val="FF3300"/>
                    </a:solidFill>
                  </a:rPr>
                  <a:t>continuous time</a:t>
                </a:r>
                <a:r>
                  <a:rPr lang="en-US" dirty="0"/>
                  <a:t>, the definition is a little more sophisticated</a:t>
                </a:r>
              </a:p>
              <a:p>
                <a:pPr lvl="1" eaLnBrk="1" hangingPunct="1"/>
                <a:r>
                  <a:rPr lang="en-US" sz="2000" dirty="0"/>
                  <a:t>uses Radon </a:t>
                </a:r>
                <a:r>
                  <a:rPr lang="en-US" sz="2000" dirty="0" err="1"/>
                  <a:t>Nikodym</a:t>
                </a:r>
                <a:r>
                  <a:rPr lang="en-US" sz="2000" dirty="0"/>
                  <a:t> derivative– see lecture note for details</a:t>
                </a:r>
              </a:p>
              <a:p>
                <a:pPr lvl="1" eaLnBrk="1" hangingPunct="1"/>
                <a:r>
                  <a:rPr lang="en-US" sz="2000" dirty="0"/>
                  <a:t>Also see [</a:t>
                </a:r>
                <a:r>
                  <a:rPr lang="en-US" sz="2000" b="1" dirty="0"/>
                  <a:t>BaccelliBremaud87</a:t>
                </a:r>
                <a:r>
                  <a:rPr lang="en-US" sz="2000" dirty="0"/>
                  <a:t>] for a formal treatment </a:t>
                </a:r>
                <a:br>
                  <a:rPr lang="en-US" sz="2000" dirty="0"/>
                </a:br>
                <a:endParaRPr lang="en-US" sz="2000" dirty="0"/>
              </a:p>
              <a:p>
                <a:pPr eaLnBrk="1" hangingPunct="1"/>
                <a:r>
                  <a:rPr lang="en-US" dirty="0"/>
                  <a:t>Palm </a:t>
                </a:r>
                <a:r>
                  <a:rPr lang="en-US" dirty="0">
                    <a:solidFill>
                      <a:srgbClr val="FF3300"/>
                    </a:solidFill>
                  </a:rPr>
                  <a:t>probability</a:t>
                </a:r>
                <a:r>
                  <a:rPr lang="en-US" dirty="0"/>
                  <a:t> is defined similarly</a:t>
                </a:r>
                <a:br>
                  <a:rPr lang="en-US" dirty="0"/>
                </a:br>
                <a:endParaRPr lang="en-US" dirty="0"/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0)∈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transition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occurs</m:t>
                      </m:r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at</m:t>
                      </m:r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time</m:t>
                      </m:r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 0)</m:t>
                      </m:r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eaLnBrk="1" hangingPunct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i.e. under the Palm 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certainly.</a:t>
                </a:r>
              </a:p>
            </p:txBody>
          </p:sp>
        </mc:Choice>
        <mc:Fallback xmlns="">
          <p:sp>
            <p:nvSpPr>
              <p:cNvPr id="2560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9" t="-857" r="-84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02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0584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1068F433-52E9-49DD-ADDA-03BEF0EB4C05}" type="slidenum">
              <a:rPr lang="en-GB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91801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Ergodic Interpretation = Large Time Heuristic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29" name="Rectangle 4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dirty="0"/>
                  <a:t>Assume simulation is stationary + </a:t>
                </a:r>
                <a:r>
                  <a:rPr lang="en-US" dirty="0">
                    <a:solidFill>
                      <a:srgbClr val="FF3300"/>
                    </a:solidFill>
                  </a:rPr>
                  <a:t>ergodic</a:t>
                </a:r>
                <a:r>
                  <a:rPr lang="en-US" dirty="0"/>
                  <a:t>, i.e. sample path averages converge to expectations; then we can estimate time and event averages by: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pPr eaLnBrk="1" hangingPunct="1"/>
                <a:endParaRPr lang="en-US" dirty="0"/>
              </a:p>
              <a:p>
                <a:pPr eaLnBrk="1" hangingPunct="1"/>
                <a:endParaRPr lang="en-US" dirty="0"/>
              </a:p>
              <a:p>
                <a:pPr eaLnBrk="1" hangingPunct="1"/>
                <a:endParaRPr lang="en-US" dirty="0"/>
              </a:p>
              <a:p>
                <a:pPr eaLnBrk="1" hangingPunct="1"/>
                <a:r>
                  <a:rPr lang="en-US" dirty="0"/>
                  <a:t>We use the same distinction for probabilities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something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proba</a:t>
                </a:r>
                <a:r>
                  <a:rPr lang="en-US" dirty="0"/>
                  <a:t>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>
                        <a:latin typeface="Cambria Math" panose="02040503050406030204" pitchFamily="18" charset="0"/>
                      </a:rPr>
                      <m:t>something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happens at an arbitrary event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A">
                            <a:latin typeface="Cambria Math" panose="02040503050406030204" pitchFamily="18" charset="0"/>
                          </a:rPr>
                          <m:t>something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proba</a:t>
                </a:r>
                <a:r>
                  <a:rPr lang="en-US" dirty="0"/>
                  <a:t>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>
                        <a:latin typeface="Cambria Math" panose="02040503050406030204" pitchFamily="18" charset="0"/>
                      </a:rPr>
                      <m:t>something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happens at an arbitrary </a:t>
                </a:r>
                <a:r>
                  <a:rPr lang="en-CA" dirty="0"/>
                  <a:t>time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26629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827088"/>
                <a:ext cx="8229600" cy="5549900"/>
              </a:xfrm>
              <a:blipFill>
                <a:blip r:embed="rId3"/>
                <a:stretch>
                  <a:fillRect l="-1111" t="-879" r="-1333" b="-307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26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0584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371494A1-8F96-400A-A8CC-73FE79FC5BA2}" type="slidenum">
              <a:rPr lang="en-GB"/>
              <a:pPr/>
              <a:t>9</a:t>
            </a:fld>
            <a:endParaRPr lang="en-GB"/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67590" y="2050930"/>
            <a:ext cx="4062413" cy="2244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78925850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OWBARVISIBLE" val="True"/>
  <p:tag name="CSVFORMAT" val="0"/>
  <p:tag name="COUNTDOWNSTYLE" val="-1"/>
  <p:tag name="COUNTDOWNSECONDS" val="10"/>
  <p:tag name="BACKUPSESSIONS" val="True"/>
  <p:tag name="REVIEWONLY" val="False"/>
  <p:tag name="RACEENDPOINTS" val="100"/>
  <p:tag name="PARTICIPANTSINLEADERBOARD" val="5"/>
  <p:tag name="BUBBLESIZEVISIBLE" val="True"/>
  <p:tag name="CUSTOMGRIDBACKCOLOR" val="-722948"/>
  <p:tag name="CUSTOMCELLBACKCOLOR3" val="-268652"/>
  <p:tag name="DISPLAYDEVICENUMBER" val="True"/>
  <p:tag name="AUTOSIZEGRID" val="True"/>
  <p:tag name="POLLINGCYCLE" val="2"/>
  <p:tag name="INCLUDENONRESPONDERS" val="False"/>
  <p:tag name="CORRECTPOINTVALUE" val="1"/>
  <p:tag name="ZEROBASED" val="False"/>
  <p:tag name="FIBDISPLAYRESULTS" val="True"/>
  <p:tag name="PRRESPONSE1" val="10"/>
  <p:tag name="PRRESPONSE5" val="6"/>
  <p:tag name="PRRESPONSE9" val="2"/>
  <p:tag name="USESECONDARYMONITOR" val="True"/>
  <p:tag name="ANSWERNOWTEXT" val="Answer Now"/>
  <p:tag name="INPUTSOURCE" val="1"/>
  <p:tag name="CHARTVALUEFORMAT" val="0%"/>
  <p:tag name="STDCHART" val="1"/>
  <p:tag name="TEAMSINLEADERBOARD" val="5"/>
  <p:tag name="BUBBLEGROUPING" val="3"/>
  <p:tag name="CUSTOMCELLBACKCOLOR2" val="-13395457"/>
  <p:tag name="DISPLAYDEVICEID" val="True"/>
  <p:tag name="GRIDPOSITION" val="1"/>
  <p:tag name="RESETCHARTS" val="True"/>
  <p:tag name="INCORRECTPOINTVALUE" val="0"/>
  <p:tag name="CHARTSCALE" val="True"/>
  <p:tag name="FIBDISPLAYKEYWORDS" val="True"/>
  <p:tag name="PRRESPONSE6" val="5"/>
  <p:tag name="SHOWFLASHWARNING" val="True"/>
  <p:tag name="EXPANDSHOWBAR" val="True"/>
  <p:tag name="RESPCOUNTERSTYLE" val="-1"/>
  <p:tag name="ALLOWDUPLICATES" val="False"/>
  <p:tag name="AUTOUPDATEALIASES" val="True"/>
  <p:tag name="MAXRESPONDERS" val="5"/>
  <p:tag name="CUSTOMCELLFORECOLOR" val="-16777216"/>
  <p:tag name="DISPLAYNAME" val="True"/>
  <p:tag name="GRIDFONTSIZE" val="12"/>
  <p:tag name="INCLUDEPPT" val="True"/>
  <p:tag name="AUTOADJUSTPARTRANGE" val="True"/>
  <p:tag name="PRRESPONSE2" val="9"/>
  <p:tag name="PRRESPONSE8" val="3"/>
  <p:tag name="POWERPOINTVERSION" val="14.0"/>
  <p:tag name="RESPCOUNTERFORMAT" val="0"/>
  <p:tag name="AUTOADVANCE" val="False"/>
  <p:tag name="SKIPREMAININGRACESLIDES" val="True"/>
  <p:tag name="CUSTOMCELLBACKCOLOR1" val="-657956"/>
  <p:tag name="GRIDROTATIONINTERVAL" val="2"/>
  <p:tag name="MULTIRESPDIVISOR" val="1"/>
  <p:tag name="ADVANCEDSETTINGSVIEW" val="False"/>
  <p:tag name="PRRESPONSE4" val="7"/>
  <p:tag name="RESPTABLESTYLE" val="-1"/>
  <p:tag name="RACERSMAXDISPLAYED" val="5"/>
  <p:tag name="DEFAULTNUMTEAMS" val="5"/>
  <p:tag name="GRIDSIZE" val="{Width=800, Height=600}"/>
  <p:tag name="REALTIMEBACKUP" val="False"/>
  <p:tag name="PRRESPONSE3" val="8"/>
  <p:tag name="SAVECSVWITHSESSION" val="True"/>
  <p:tag name="BACKUPMAINTENANCE" val="7"/>
  <p:tag name="BUBBLEVALUEFORMAT" val="0.0"/>
  <p:tag name="CHARTCOLORS" val="0"/>
  <p:tag name="FIBNUMRESULTS" val="5"/>
  <p:tag name="ALWAYSOPENPOLL" val="False"/>
  <p:tag name="ROTATIONINTERVAL" val="2"/>
  <p:tag name="USESCHEMECOLORS" val="True"/>
  <p:tag name="REALTIMEBACKUPPATH" val="(None)"/>
  <p:tag name="BULLETTYPE" val="3"/>
  <p:tag name="BUBBLENAMEVISIBLE" val="True"/>
  <p:tag name="ALLOWUSERFEEDBACK" val="True"/>
  <p:tag name="ANSWERNOWSTYLE" val="-1"/>
  <p:tag name="GRIDOPACITY" val="90"/>
  <p:tag name="PRRESPONSE10" val="1"/>
  <p:tag name="CHARTLABELS" val="1"/>
  <p:tag name="RACEANIMATIONSPEED" val="3"/>
  <p:tag name="NUMRESPONSES" val="1"/>
  <p:tag name="CUSTOMCELLBACKCOLOR4" val="-8355712"/>
  <p:tag name="PRRESPONSE7" val="4"/>
  <p:tag name="FIBINCLUDEOTHER" val="True"/>
  <p:tag name="DELIMITERS" val="3.1"/>
  <p:tag name="TASKPANEKEY" val="76910c7b-ac61-4687-8d99-4e479acb8bde"/>
  <p:tag name="WASPOLLED" val="DFF6639382814FDEB1E0167D8A0A5C3B"/>
  <p:tag name="TPVERSION" val="5"/>
  <p:tag name="TPFULLVERSION" val="5.3.1.3337"/>
  <p:tag name="PPTVERSION" val="15"/>
  <p:tag name="TPOS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E19F873CE8D4458F9B80606E96D5985E&lt;/guid&gt;&#10;        &lt;description /&gt;&#10;        &lt;date&gt;4/30/2015 4:14:30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0CD187E9C96A455F902F5DDC9A38384E&lt;/guid&gt;&#10;            &lt;repollguid&gt;134060BCD4F64BBEB0E656BDEEAF1D73&lt;/repollguid&gt;&#10;            &lt;sourceid&gt;90F8BBB0A6D348D1AF80F9D778EFD75B&lt;/sourceid&gt;&#10;            &lt;questiontext&gt;At  $$ $$ , channel state is drawn at random and new state is $$ with proba  $$ $$ $$ . When channel state $$ $$  is =$$, loss proba is  $$ $$  and residence time in that state is (non random)  $$ $$ . What is the intensity of the point process  $$ $$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2029C2CE6D9D470BA17D51A2E35ED450&lt;/guid&gt;&#10;                    &lt;answertext&gt;$$= $$   $$ $$ 0  $$ $$  &lt;/answertext&gt;&#10;                    &lt;valuetype&gt;0&lt;/valuetype&gt;&#10;                &lt;/answer&gt;&#10;                &lt;answer&gt;&#10;                    &lt;guid&gt;9F9BDA2D14C0470BA032D771684D57F5&lt;/guid&gt;&#10;                    &lt;answertext&gt;$$= $$    $$ $$ 0   $$ $$   &lt;/answertext&gt;&#10;                    &lt;valuetype&gt;0&lt;/valuetype&gt;&#10;                &lt;/answer&gt;&#10;                &lt;answer&gt;&#10;                    &lt;guid&gt;82521EC4BF9D4AB18B40DD3CA3AFF2BB&lt;/guid&gt;&#10;                    &lt;answertext&gt;$$= 1  $$   $$ $$ 0  $$ $$   &lt;/answertext&gt;&#10;                    &lt;valuetype&gt;0&lt;/valuetype&gt;&#10;                &lt;/answer&gt;&#10;                &lt;answer&gt;&#10;                    &lt;guid&gt;F34932F5FA52453D88DF67365FD842A9&lt;/guid&gt;&#10;                    &lt;answertext&gt;None of the above&lt;/answertext&gt;&#10;                    &lt;valuetype&gt;0&lt;/valuetype&gt;&#10;                &lt;/answer&gt;&#10;                &lt;answer&gt;&#10;                    &lt;guid&gt;68BA5BE0763F4C5D8ABD3EABBD06F79F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RESULTS" val="At  $$ $$ , channel state is drawn at random and new state is $$ with proba  $$ $$ $$ . When channel state $$ $$  is =$$, loss proba is  $$ $$  and residence time in that state is (non random)  $$ $$ . What is the intensity of the point process  $$ $$ ?[;crlf;]16[;]17[;]16[;]False[;]0[;][;crlf;]2375[;]25[;]11659223816361[;]1359375[;crlf;]5[;]0[;]$$= $$   $$ $$ 0  $$ $$  1[;]$$= $$   $$ $$ 0  $$ $$  [;][;crlf;]3[;]0[;]$$= $$    $$ $$ 0   $$ $$   2[;]$$= $$    $$ $$ 0   $$ $$   [;][;crlf;]6[;]0[;]$$= 1  $$   $$ $$ 0  $$ $$   3[;]$$= 1  $$   $$ $$ 0  $$ $$   [;][;crlf;]1[;]0[;]None of the above4[;]None of the above[;][;crlf;]1[;]0[;]I don’t know5[;]I don’t know[;]"/>
  <p:tag name="HASRESULTS" val="True"/>
  <p:tag name="LIVECHARTING" val="False"/>
  <p:tag name="AUTOOPENPOLL" val="True"/>
  <p:tag name="AUTOFORMATCHART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TPQUESTIONXML" val="﻿&lt;?xml version=&quot;1.0&quot; encoding=&quot;utf-8&quot;?&gt;&#10;&lt;questionlist&gt;&#10;    &lt;properties&gt;&#10;        &lt;guid&gt;6AEC1CD3D7AD4FE181DE1E4DE97F135B&lt;/guid&gt;&#10;        &lt;description /&gt;&#10;        &lt;date&gt;4/30/2015 4:21:50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9F5E63833DC24A619EBFDC9A57647429&lt;/guid&gt;&#10;            &lt;repollguid&gt;0D8A4750D27745B4812A4D12FE2047ED&lt;/repollguid&gt;&#10;            &lt;sourceid&gt;5A3AFCA1DED04106A3FA26D28725B268&lt;/sourceid&gt;&#10;            &lt;questiontext&gt;At  $$ $$ , channel state is drawn at random and new state is $$ with proba  $$ $$ ($$). When channel state $$ $$  is =$$, loss proba is  $$ $$  and residence time in that state is  $$ $$ . What is the loss probability $$ for a probe packet sent at an arbitrary point in time $$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2EC8A53AEED94DCA817CEC0EB4138E15&lt;/guid&gt;&#10;                    &lt;answertext&gt;  $$   $$ $$ 0  $$ $$  $$ $$    $$   $$ $$ 0  $$ $$   &lt;/answertext&gt;&#10;                    &lt;valuetype&gt;0&lt;/valuetype&gt;&#10;                &lt;/answer&gt;&#10;                &lt;answer&gt;&#10;                    &lt;guid&gt;CA8614D68778461C8FE0649FC432DCEE&lt;/guid&gt;&#10;                    &lt;answertext&gt;  $$   $$ $$ 0  $$ $$    $$   $$ $$ 0  $$ $$  $$ $$   &lt;/answertext&gt;&#10;                    &lt;valuetype&gt;0&lt;/valuetype&gt;&#10;                &lt;/answer&gt;&#10;                &lt;answer&gt;&#10;                    &lt;guid&gt;E648312AB83148CEBED60BD09CA04152&lt;/guid&gt;&#10;                    &lt;answertext&gt;  $$   $$ $$ 0  $$ $$  $$ $$    $$   $$ $$ 0  $$ $$   &lt;/answertext&gt;&#10;                    &lt;valuetype&gt;0&lt;/valuetype&gt;&#10;                &lt;/answer&gt;&#10;                &lt;answer&gt;&#10;                    &lt;guid&gt;63C4E523D4A244C987CE63920CF6E348&lt;/guid&gt;&#10;                    &lt;answertext&gt;None of the above&lt;/answertext&gt;&#10;                    &lt;valuetype&gt;0&lt;/valuetype&gt;&#10;                &lt;/answer&gt;&#10;                &lt;answer&gt;&#10;                    &lt;guid&gt;A31F3E30A2584FD8B7470F837C9074DD&lt;/guid&gt;&#10;                    &lt;answertext&gt;I don'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  <p:tag name="RESULTS" val="At  $$ $$ , channel state is drawn at random and new state is $$ with proba  $$ $$ ($$). When channel state $$ $$  is =$$, loss proba is  $$ $$  and residence time in that state is  $$ $$ . What is the loss probability $$ for a probe packet sent at an arbitrary point in time $$?[;crlf;]16[;]17[;]16[;]False[;]0[;][;crlf;]1,5625[;]1[;]1,32139840699162[;]1,74609375[;crlf;]13[;]0[;]  $$   $$ $$ 0  $$ $$  $$ $$    $$   $$ $$ 0  $$ $$   1[;]  $$   $$ $$ 0  $$ $$  $$ $$    $$   $$ $$ 0  $$ $$   [;][;crlf;]1[;]0[;]  $$   $$ $$ 0  $$ $$    $$   $$ $$ 0  $$ $$  $$ $$   2[;]  $$   $$ $$ 0  $$ $$    $$   $$ $$ 0  $$ $$  $$ $$   [;][;crlf;]0[;]0[;]  $$   $$ $$ 0  $$ $$  $$ $$    $$   $$ $$ 0  $$ $$   3[;]  $$   $$ $$ 0  $$ $$  $$ $$    $$   $$ $$ 0  $$ $$   [;][;crlf;]0[;]0[;]None of the above4[;]None of the above[;][;crlf;]2[;]0[;]I don't know5[;]I don't know[;]"/>
  <p:tag name="HASRESULTS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C0807B01E2C64868A4DCAF300AD03ACD&lt;/guid&gt;&#10;        &lt;description /&gt;&#10;        &lt;date&gt;4/30/2015 4:42:38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42070AAC69EC490B8D8E8195DEB7649C&lt;/guid&gt;&#10;            &lt;repollguid&gt;525534225FC24D8A91E62747E38624EF&lt;/repollguid&gt;&#10;            &lt;sourceid&gt;00CE9324EF5D40389C4631C072FF6F11&lt;/sourceid&gt;&#10;            &lt;questiontext&gt;A (true) example: Compare impact of mobility on a protocol:Experimenter places nodes uniformly for static case, according to random waypoint for mobile case.Finds that static is betterFind the bug ! 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CB46A9E623994DE193658664812D1AD6&lt;/guid&gt;&#10;                    &lt;answertext&gt;Spatial distribution of nodes is different for mobile case than for static case&lt;/answertext&gt;&#10;                    &lt;valuetype&gt;0&lt;/valuetype&gt;&#10;                &lt;/answer&gt;&#10;                &lt;answer&gt;&#10;                    &lt;guid&gt;6F34D0749BC54369B7FE15BE29F33934&lt;/guid&gt;&#10;                    &lt;answertext&gt;Spatial distribution of nodes is same for mobile and static cases but speed is more often small than large&lt;/answertext&gt;&#10;                    &lt;valuetype&gt;0&lt;/valuetype&gt;&#10;                &lt;/answer&gt;&#10;                &lt;answer&gt;&#10;                    &lt;guid&gt;E228A0CEC0A74AB589553D8F793D6252&lt;/guid&gt;&#10;                    &lt;answertext&gt;There is no bug, mobility increases capacity&lt;/answertext&gt;&#10;                    &lt;valuetype&gt;0&lt;/valuetype&gt;&#10;                &lt;/answer&gt;&#10;                &lt;answer&gt;&#10;                    &lt;guid&gt;8E6E973E641E4E3FB6051EB47A516648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LIVECHARTING" val="False"/>
  <p:tag name="AUTOOPENPOLL" val="True"/>
  <p:tag name="AUTOFORMATCHART" val="True"/>
  <p:tag name="RESULTS" val="A (true) example: Compare impact of mobility on a protocol:Experimenter places nodes uniformly for static case, according to random waypoint for mobile case.Finds that static is betterFind the bug ! [;crlf;]15[;]17[;]15[;]False[;]0[;][;crlf;]1,6[;]2[;]0,611010092660779[;]0,373333333333333[;crlf;]7[;]0[;]Spatial distribution of nodes is different for mobile case than for static case1[;]Spatial distribution of nodes is different for mobile case than for static case[;][;crlf;]7[;]0[;]Spatial distribution of nodes is same for mobile and static cases but speed is more often small than large2[;]Spatial distribution of nodes is same for mobile and static cases but speed is more often small than large[;][;crlf;]1[;]0[;]There is no bug, mobility increases capacity3[;]There is no bug, mobility increases capacity[;][;crlf;]0[;]0[;]I don’t know4[;]I don’t know[;]"/>
  <p:tag name="HASRESULTS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TPQUESTIONXML" val="﻿&lt;?xml version=&quot;1.0&quot; encoding=&quot;utf-8&quot;?&gt;&#10;&lt;questionlist&gt;&#10;    &lt;properties&gt;&#10;        &lt;guid&gt;95B03B8851064CE78947EE62EAC7C6FB&lt;/guid&gt;&#10;        &lt;description /&gt;&#10;        &lt;date&gt;4/30/2015 5:01:49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B2E27DFED00E429EA5132B738A5E891F&lt;/guid&gt;&#10;            &lt;repollguid&gt;A2725351F57244718D1F52F244CA16EC&lt;/repollguid&gt;&#10;            &lt;sourceid&gt;E6E58DEAE6104FE4855106B1DB2A7BBA&lt;/sourceid&gt;&#10;            &lt;questiontext&gt;Does this model have a stationary regime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AC402167AB844AD0AAC4E77F6AC60BEB&lt;/guid&gt;&#10;                    &lt;answertext&gt;Yes if $$&amp;gt;1&lt;/answertext&gt;&#10;                    &lt;valuetype&gt;0&lt;/valuetype&gt;&#10;                &lt;/answer&gt;&#10;                &lt;answer&gt;&#10;                    &lt;guid&gt;E5D0B3FFD2B24F119F83662CE4C7861E&lt;/guid&gt;&#10;                    &lt;answertext&gt;Yes if $$&amp;gt;2&lt;/answertext&gt;&#10;                    &lt;valuetype&gt;0&lt;/valuetype&gt;&#10;                &lt;/answer&gt;&#10;                &lt;answer&gt;&#10;                    &lt;guid&gt;9B6C40A077994FE987D829A29ADA70E3&lt;/guid&gt;&#10;                    &lt;answertext&gt;Yes for all $$&lt;/answertext&gt;&#10;                    &lt;valuetype&gt;0&lt;/valuetype&gt;&#10;                &lt;/answer&gt;&#10;                &lt;answer&gt;&#10;                    &lt;guid&gt;28CA8CBAA0FB467FB8699F57FA22D146&lt;/guid&gt;&#10;                    &lt;answertext&gt;No&lt;/answertext&gt;&#10;                    &lt;valuetype&gt;0&lt;/valuetype&gt;&#10;                &lt;/answer&gt;&#10;                &lt;answer&gt;&#10;                    &lt;guid&gt;E2E99D18485144BD97091B4CD609D417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  <p:tag name="RESULTS" val="Does this model have a stationary regime ?[;crlf;]13[;]17[;]13[;]False[;]0[;][;crlf;]2,38461538461538[;]2[;]1,27330348901899[;]1,62130177514793[;crlf;]4[;]0[;]Yes if $$&gt;11[;]Yes if $$&gt;1[;][;crlf;]4[;]0[;]Yes if $$&gt;22[;]Yes if $$&gt;2[;][;crlf;]2[;]0[;]Yes for all $$3[;]Yes for all $$[;][;crlf;]2[;]0[;]No4[;]No[;][;crlf;]1[;]0[;]I don’t know5[;]I don’t know[;]"/>
  <p:tag name="HASRESULTS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TPQUESTIONXML" val="﻿&lt;?xml version=&quot;1.0&quot; encoding=&quot;utf-8&quot;?&gt;&#10;&lt;questionlist&gt;&#10;    &lt;properties&gt;&#10;        &lt;guid&gt;D56A9C34A0414FC996A45AC82CD0B672&lt;/guid&gt;&#10;        &lt;description /&gt;&#10;        &lt;date&gt;4/30/2015 5:35:49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C1B81FC0A28844C0A3834CBDED423CA8&lt;/guid&gt;&#10;            &lt;repollguid&gt;DCA2C236A5024F1F8B12B67773E76C66&lt;/repollguid&gt;&#10;            &lt;sourceid&gt;35991020B58F417B9E30AD390DF2F8DC&lt;/sourceid&gt;&#10;            &lt;questiontext&gt;Is $$($$) uniformly distributed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A203D15FFF004DC0B777D07D8B65C4CE&lt;/guid&gt;&#10;                    &lt;answertext&gt;Yes&lt;/answertext&gt;&#10;                    &lt;valuetype&gt;0&lt;/valuetype&gt;&#10;                &lt;/answer&gt;&#10;                &lt;answer&gt;&#10;                    &lt;guid&gt;F3C0B241BE7440B8B9031C93EA82B91C&lt;/guid&gt;&#10;                    &lt;answertext&gt;No&lt;/answertext&gt;&#10;                    &lt;valuetype&gt;0&lt;/valuetype&gt;&#10;                &lt;/answer&gt;&#10;                &lt;answer&gt;&#10;                    &lt;guid&gt;12A391C5679E4664A83E1F30390937E6&lt;/guid&gt;&#10;                    &lt;answertext&gt;It depends on the distribution of speed&lt;/answertext&gt;&#10;                    &lt;valuetype&gt;0&lt;/valuetype&gt;&#10;                &lt;/answer&gt;&#10;                &lt;answer&gt;&#10;                    &lt;guid&gt;811B7948C00D41D399ED90BAC07D6AF6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  <p:tag name="RESULTS" val="Is $$($$) uniformly distributed ?[;crlf;]16[;]17[;]16[;]False[;]0[;][;crlf;]1,9375[;]2[;]0,428478412525065[;]0,18359375[;crlf;]2[;]0[;]Yes1[;]Yes[;][;crlf;]13[;]0[;]No2[;]No[;][;crlf;]1[;]0[;]It depends on the distribution of speed3[;]It depends on the distribution of speed[;][;crlf;]0[;]0[;]I don’t know4[;]I don’t know[;]"/>
  <p:tag name="HASRESULTS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AUTOOPENPOLL" val="True"/>
  <p:tag name="AUTOFORMATCHART" val="True"/>
  <p:tag name="TPQUESTIONXML" val="﻿&lt;?xml version=&quot;1.0&quot; encoding=&quot;utf-8&quot;?&gt;&#10;&lt;questionlist&gt;&#10;    &lt;properties&gt;&#10;        &lt;guid&gt;0A1FF0363CE24DEF889539B32354F978&lt;/guid&gt;&#10;        &lt;description /&gt;&#10;        &lt;date&gt;4/29/2015 4:40:06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FA803694F5A34191B73B55BF16F6C575&lt;/guid&gt;&#10;            &lt;repollguid&gt;BE8112F3C65944599B1C0DEDD5598328&lt;/repollguid&gt;&#10;            &lt;sourceid&gt;3C11AF287CF544BA84C99BC05551F401&lt;/sourceid&gt;&#10;            &lt;questiontext&gt;The interval between 2 buses is ∼$$ $$$$,$$$$  minutes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1D94E5902669474B9340B72DE982A7F6&lt;/guid&gt;&#10;                    &lt;answertext&gt;There are 2 buses in average per hour&lt;/answertext&gt;&#10;                    &lt;valuetype&gt;0&lt;/valuetype&gt;&#10;                &lt;/answer&gt;&#10;                &lt;answer&gt;&#10;                    &lt;guid&gt;93B1C3B9DC0D4D8BA55B49EDB98BDA79&lt;/guid&gt;&#10;                    &lt;answertext&gt;There are 3 buses in average per hour&lt;/answertext&gt;&#10;                    &lt;valuetype&gt;0&lt;/valuetype&gt;&#10;                &lt;/answer&gt;&#10;                &lt;answer&gt;&#10;                    &lt;guid&gt;DF5C8E9515CE40C1BB76EFC298959BAF&lt;/guid&gt;&#10;                    &lt;answertext&gt;There are 4 buses in average per hour&lt;/answertext&gt;&#10;                    &lt;valuetype&gt;0&lt;/valuetype&gt;&#10;                &lt;/answer&gt;&#10;                &lt;answer&gt;&#10;                    &lt;guid&gt;25FBDEF257A046CE8A1FF0B41109D6F8&lt;/guid&gt;&#10;                    &lt;answertext&gt;None of the above&lt;/answertext&gt;&#10;                    &lt;valuetype&gt;0&lt;/valuetype&gt;&#10;                &lt;/answer&gt;&#10;                &lt;answer&gt;&#10;                    &lt;guid&gt;95B35F87503B4CD8A2DDEC711EE9E5E3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RESULTS" val="The interval between 2 buses is ∼$$ $$$$,$$$$  minutes[;crlf;]15[;]15[;]15[;]False[;]0[;][;crlf;]2[;]2[;]0[;]0[;crlf;]0[;]0[;]There are 2 buses in average per hour1[;]There are 2 buses in average per hour[;][;crlf;]15[;]0[;]There are 3 buses in average per hour2[;]There are 3 buses in average per hour[;][;crlf;]0[;]0[;]There are 4 buses in average per hour3[;]There are 4 buses in average per hour[;][;crlf;]0[;]0[;]None of the above4[;]None of the above[;][;crlf;]0[;]0[;]I don’t know5[;]I don’t know[;]"/>
  <p:tag name="HASRESULTS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D56A9C34A0414FC996A45AC82CD0B672&lt;/guid&gt;&#10;        &lt;description /&gt;&#10;        &lt;date&gt;4/30/2015 5:35:49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5920A690F21F450EA49DB963B4560833&lt;/guid&gt;&#10;            &lt;repollguid&gt;DCA2C236A5024F1F8B12B67773E76C66&lt;/repollguid&gt;&#10;            &lt;sourceid&gt;35991020B58F417B9E30AD390DF2F8DC&lt;/sourceid&gt;&#10;            &lt;questiontext&gt;Is $$$$$$$$($$) uniformly distributed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A203D15FFF004DC0B777D07D8B65C4CE&lt;/guid&gt;&#10;                    &lt;answertext&gt;Yes&lt;/answertext&gt;&#10;                    &lt;valuetype&gt;0&lt;/valuetype&gt;&#10;                &lt;/answer&gt;&#10;                &lt;answer&gt;&#10;                    &lt;guid&gt;F3C0B241BE7440B8B9031C93EA82B91C&lt;/guid&gt;&#10;                    &lt;answertext&gt;No&lt;/answertext&gt;&#10;                    &lt;valuetype&gt;0&lt;/valuetype&gt;&#10;                &lt;/answer&gt;&#10;                &lt;answer&gt;&#10;                    &lt;guid&gt;12A391C5679E4664A83E1F30390937E6&lt;/guid&gt;&#10;                    &lt;answertext&gt;It depends on the distribution of speed&lt;/answertext&gt;&#10;                    &lt;valuetype&gt;0&lt;/valuetype&gt;&#10;                &lt;/answer&gt;&#10;                &lt;answer&gt;&#10;                    &lt;guid&gt;811B7948C00D41D399ED90BAC07D6AF6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RESULTS" val="Is $$$$$$$$($$) uniformly distributed ?[;crlf;]16[;]17[;]16[;]False[;]0[;][;crlf;]1,0625[;]1[;]0,242061459137964[;]0,05859375[;crlf;]15[;]0[;]Yes1[;]Yes[;][;crlf;]1[;]0[;]No2[;]No[;][;crlf;]0[;]0[;]It depends on the distribution of speed3[;]It depends on the distribution of speed[;][;crlf;]0[;]0[;]I don’t know4[;]I don’t know[;]"/>
  <p:tag name="HASRESULTS" val="True"/>
  <p:tag name="LIVECHARTING" val="False"/>
  <p:tag name="AUTOOPENPOLL" val="True"/>
  <p:tag name="AUTOFORMATCHART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TPQUESTIONXML" val="﻿&lt;?xml version=&quot;1.0&quot; encoding=&quot;utf-8&quot;?&gt;&#10;&lt;questionlist&gt;&#10;    &lt;properties&gt;&#10;        &lt;guid&gt;51F6B7FF3F2843388F550CFBE5F51BC9&lt;/guid&gt;&#10;        &lt;description /&gt;&#10;        &lt;date&gt;4/30/2015 5:53:05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2A027D7E3F3645A29C6A632FF31B091B&lt;/guid&gt;&#10;            &lt;repollguid&gt;6F5E9EDE7B014E99BFD03A4BAE2D2E32&lt;/repollguid&gt;&#10;            &lt;sourceid&gt;BC74BE06CF9C4155BBF4E835A4F1E720&lt;/sourceid&gt;&#10;            &lt;questiontext&gt;Perfect Simulation of RWP: How do you sample the speed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61C5E158FFDD4AC7BECDCFB9FCAF1EBA&lt;/guid&gt;&#10;                    &lt;answertext&gt;By rejection sampling &lt;/answertext&gt;&#10;                    &lt;valuetype&gt;0&lt;/valuetype&gt;&#10;                &lt;/answer&gt;&#10;                &lt;answer&gt;&#10;                    &lt;guid&gt;EA89170990D74A4AB01956C475ADA580&lt;/guid&gt;&#10;                    &lt;answertext&gt;By CDF inversion &lt;/answertext&gt;&#10;                    &lt;valuetype&gt;0&lt;/valuetype&gt;&#10;                &lt;/answer&gt;&#10;                &lt;answer&gt;&#10;                    &lt;guid&gt;4F066EB216D546BC85A6426F459B4E21&lt;/guid&gt;&#10;                    &lt;answertext&gt;By an ad-hoc method &lt;/answertext&gt;&#10;                    &lt;valuetype&gt;0&lt;/valuetype&gt;&#10;                &lt;/answer&gt;&#10;                &lt;answer&gt;&#10;                    &lt;guid&gt;EC5508351EC941F8AC2B83150E7C11CA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  <p:tag name="RESULTS" val="Perfect Simulation of RWP: How do you sample the speed ?[;crlf;]13[;]17[;]13[;]False[;]0[;][;crlf;]223076923076923[;]2[;]104909089976814[;]110059171597633[;crlf;]3[;]0[;]By rejection sampling1[;]By rejection sampling[;][;crlf;]7[;]0[;]By CDF inversion2[;]By CDF inversion[;][;crlf;]0[;]0[;]By an ad-hoc method3[;]By an ad-hoc method[;][;crlf;]3[;]0[;]I don’t know4[;]I don’t know[;]"/>
  <p:tag name="HASRESULTS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51F6B7FF3F2843388F550CFBE5F51BC9&lt;/guid&gt;&#10;        &lt;description /&gt;&#10;        &lt;date&gt;4/30/2015 5:53:05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57A389169F8D4A1EB69CE660A3C536E2&lt;/guid&gt;&#10;            &lt;repollguid&gt;6F5E9EDE7B014E99BFD03A4BAE2D2E32&lt;/repollguid&gt;&#10;            &lt;sourceid&gt;BC74BE06CF9C4155BBF4E835A4F1E720&lt;/sourceid&gt;&#10;            &lt;questiontext&gt;Perfect Simulation of RWP: How do you sample the speed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61C5E158FFDD4AC7BECDCFB9FCAF1EBA&lt;/guid&gt;&#10;                    &lt;answertext&gt;By rejection sampling&lt;/answertext&gt;&#10;                    &lt;valuetype&gt;0&lt;/valuetype&gt;&#10;                &lt;/answer&gt;&#10;                &lt;answer&gt;&#10;                    &lt;guid&gt;EA89170990D74A4AB01956C475ADA580&lt;/guid&gt;&#10;                    &lt;answertext&gt;By CDF inversion&lt;/answertext&gt;&#10;                    &lt;valuetype&gt;0&lt;/valuetype&gt;&#10;                &lt;/answer&gt;&#10;                &lt;answer&gt;&#10;                    &lt;guid&gt;4F066EB216D546BC85A6426F459B4E21&lt;/guid&gt;&#10;                    &lt;answertext&gt;By an ad-hoc method&lt;/answertext&gt;&#10;                    &lt;valuetype&gt;0&lt;/valuetype&gt;&#10;                &lt;/answer&gt;&#10;                &lt;answer&gt;&#10;                    &lt;guid&gt;EC5508351EC941F8AC2B83150E7C11CA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RESULTS" val="Perfect Simulation of RWP: How do you sample the speed ?[;crlf;]14[;]17[;]14[;]False[;]0[;][;crlf;]1,35714285714286[;]1[;]0,610285981808395[;]0,372448979591837[;crlf;]10[;]0[;]By rejection sampling1[;]By rejection sampling[;][;crlf;]3[;]0[;]By CDF inversion2[;]By CDF inversion[;][;crlf;]1[;]0[;]By an ad-hoc method3[;]By an ad-hoc method[;][;crlf;]0[;]0[;]I don’t know4[;]I don’t know[;]"/>
  <p:tag name="HASRESULTS" val="True"/>
  <p:tag name="LIVECHARTING" val="False"/>
  <p:tag name="AUTOOPENPOLL" val="True"/>
  <p:tag name="AUTOFORMATCHART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AUTOOPENPOLL" val="True"/>
  <p:tag name="AUTOFORMATCHART" val="True"/>
  <p:tag name="TPQUESTIONXML" val="﻿&lt;?xml version=&quot;1.0&quot; encoding=&quot;utf-8&quot;?&gt;&#10;&lt;questionlist&gt;&#10;    &lt;properties&gt;&#10;        &lt;guid&gt;2239D14BA19A454096B05FEB8B103B8A&lt;/guid&gt;&#10;        &lt;description /&gt;&#10;        &lt;date&gt;4/30/2015 5:18:55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612FF620B82149B68F0513CE7F7204AF&lt;/guid&gt;&#10;            &lt;repollguid&gt;3C3489A4AA3B4A5CB89356AC6008FED8&lt;/repollguid&gt;&#10;            &lt;sourceid&gt;28E49607316B4BB98547565600C44E21&lt;/sourceid&gt;&#10;            &lt;questiontext&gt;Consider an M/M/1 queue with $$&amp;lt;$$. Does the point process of departures satisfy PASTA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90CB04DF81024BD3A5B59FC0A84A6289&lt;/guid&gt;&#10;                    &lt;answertext&gt;No&lt;/answertext&gt;&#10;                    &lt;valuetype&gt;0&lt;/valuetype&gt;&#10;                &lt;/answer&gt;&#10;                &lt;answer&gt;&#10;                    &lt;guid&gt;A6D26A566AF2496C8F20B0F3C326A68F&lt;/guid&gt;&#10;                    &lt;answertext&gt;Yes&lt;/answertext&gt;&#10;                    &lt;valuetype&gt;0&lt;/valuetype&gt;&#10;                &lt;/answer&gt;&#10;                &lt;answer&gt;&#10;                    &lt;guid&gt;6447A993EC124A65A08940895E54F87C&lt;/guid&gt;&#10;                    &lt;answertext&gt;It depends on the parameters&lt;/answertext&gt;&#10;                    &lt;valuetype&gt;0&lt;/valuetype&gt;&#10;                &lt;/answer&gt;&#10;                &lt;answer&gt;&#10;                    &lt;guid&gt;D3C6C8BA4CDC4D1B83C673711BAAC210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RESULTS" val="Consider an M/M/1 queue with $$&lt;$$. Does the point process of departures satisfy PASTA ?[;crlf;]13[;]17[;]13[;]False[;]0[;][;crlf;]2,15384615384615[;]2[;]0,863459396947833[;]0,745562130177515[;crlf;]2[;]0[;]No1[;]No[;][;crlf;]9[;]0[;]Yes2[;]Yes[;][;crlf;]0[;]0[;]It depends on the parameters3[;]It depends on the parameters[;][;crlf;]2[;]0[;]I don’t know4[;]I don’t know[;]"/>
  <p:tag name="HASRESULTS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AUTOOPENPOLL" val="True"/>
  <p:tag name="AUTOFORMATCHART" val="True"/>
  <p:tag name="TPQUESTIONXML" val="﻿&lt;?xml version=&quot;1.0&quot; encoding=&quot;utf-8&quot;?&gt;&#10;&lt;questionlist&gt;&#10;    &lt;properties&gt;&#10;        &lt;guid&gt;2239D14BA19A454096B05FEB8B103B8A&lt;/guid&gt;&#10;        &lt;description /&gt;&#10;        &lt;date&gt;4/30/2015 5:18:55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5D63D28296184A22ADCF7A01E3B74A1B&lt;/guid&gt;&#10;            &lt;repollguid&gt;3C3489A4AA3B4A5CB89356AC6008FED8&lt;/repollguid&gt;&#10;            &lt;sourceid&gt;28E49607316B4BB98547565600C44E21&lt;/sourceid&gt;&#10;            &lt;questiontext&gt;Consider an M/M/1 queue with $$&amp;lt;$$. Does the point process of arrivals satisfy PASTA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90CB04DF81024BD3A5B59FC0A84A6289&lt;/guid&gt;&#10;                    &lt;answertext&gt;No&lt;/answertext&gt;&#10;                    &lt;valuetype&gt;0&lt;/valuetype&gt;&#10;                &lt;/answer&gt;&#10;                &lt;answer&gt;&#10;                    &lt;guid&gt;A6D26A566AF2496C8F20B0F3C326A68F&lt;/guid&gt;&#10;                    &lt;answertext&gt;Yes&lt;/answertext&gt;&#10;                    &lt;valuetype&gt;0&lt;/valuetype&gt;&#10;                &lt;/answer&gt;&#10;                &lt;answer&gt;&#10;                    &lt;guid&gt;6447A993EC124A65A08940895E54F87C&lt;/guid&gt;&#10;                    &lt;answertext&gt;It depends on the parameters&lt;/answertext&gt;&#10;                    &lt;valuetype&gt;0&lt;/valuetype&gt;&#10;                &lt;/answer&gt;&#10;                &lt;answer&gt;&#10;                    &lt;guid&gt;D3C6C8BA4CDC4D1B83C673711BAAC210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RESULTS" val="Consider an M/M/1 queue with $$&lt;$$. Does the point process of arrivals satisfy PASTA ?[;crlf;]14[;]17[;]14[;]False[;]0[;][;crlf;]2,14285714285714[;]2[;]0,515078753637713[;]0,26530612244898[;crlf;]0[;]0[;]No1[;]No[;][;crlf;]13[;]0[;]Yes2[;]Yes[;][;crlf;]0[;]0[;]It depends on the parameters3[;]It depends on the parameters[;][;crlf;]1[;]0[;]I don’t know4[;]I don’t know[;]"/>
  <p:tag name="HASRESULTS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TPQUESTIONXML" val="﻿&lt;?xml version=&quot;1.0&quot; encoding=&quot;utf-8&quot;?&gt;&#10;&lt;questionlist&gt;&#10;    &lt;properties&gt;&#10;        &lt;guid&gt;589E83273DF9481A81FA8CEF74DBA0B8&lt;/guid&gt;&#10;        &lt;description /&gt;&#10;        &lt;date&gt;4/30/2015 5:27:45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59FF17612BBF4D1DA86FBBD36208E66B&lt;/guid&gt;&#10;            &lt;repollguid&gt;0A4ED035FCD448F78639C80DADD8CF84&lt;/repollguid&gt;&#10;            &lt;sourceid&gt;53A5576F80BD4D5EA92C36C2BC407D3B&lt;/sourceid&gt;&#10;            &lt;questiontext&gt;In an M/M/1/K queue, the probability that an arriving job is discarded is…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5D26BF806EE84F978E6EE459D608011D&lt;/guid&gt;&#10;                    &lt;answertext&gt;$$ $$=$$ &lt;/answertext&gt;&#10;                    &lt;valuetype&gt;0&lt;/valuetype&gt;&#10;                &lt;/answer&gt;&#10;                &lt;answer&gt;&#10;                    &lt;guid&gt;7253C687380249A3942CC074E58EC7C4&lt;/guid&gt;&#10;                    &lt;answertext&gt;$$ $$=$$−1 &lt;/answertext&gt;&#10;                    &lt;valuetype&gt;0&lt;/valuetype&gt;&#10;                &lt;/answer&gt;&#10;                &lt;answer&gt;&#10;                    &lt;guid&gt;FF1FC50330FC4816A6A09A9F7746409D&lt;/guid&gt;&#10;                    &lt;answertext&gt;$$ $$=$$+1 &lt;/answertext&gt;&#10;                    &lt;valuetype&gt;0&lt;/valuetype&gt;&#10;                &lt;/answer&gt;&#10;                &lt;answer&gt;&#10;                    &lt;guid&gt;21F0CB8860954920BBB11E013E847428&lt;/guid&gt;&#10;                    &lt;answertext&gt;None of the above&lt;/answertext&gt;&#10;                    &lt;valuetype&gt;0&lt;/valuetype&gt;&#10;                &lt;/answer&gt;&#10;                &lt;answer&gt;&#10;                    &lt;guid&gt;ADEF371E09654BAEACA20EB0CB4C0B8A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  <p:tag name="RESULTS" val="In an M/M/1/K queue, the probability that an arriving job is discarded is…[;crlf;]14[;]17[;]14[;]False[;]0[;][;crlf;]2,35714285714286[;]3[;]1,28769688409428[;]1,65816326530612[;crlf;]6[;]0[;]$$ $$=$$ 1[;]$$ $$=$$ [;][;crlf;]0[;]0[;]$$ $$=$$−1 2[;]$$ $$=$$−1 [;][;crlf;]6[;]0[;]$$ $$=$$+1 3[;]$$ $$=$$+1 [;][;crlf;]1[;]0[;]None of the above4[;]None of the above[;][;crlf;]1[;]0[;]I don’t know5[;]I don’t know[;]"/>
  <p:tag name="HASRESULTS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TPQUESTIONXML" val="﻿&lt;?xml version=&quot;1.0&quot; encoding=&quot;utf-8&quot;?&gt;&#10;&lt;questionlist&gt;&#10;    &lt;properties&gt;&#10;        &lt;guid&gt;382B7D5F6A884195B9BD856B67AF56FF&lt;/guid&gt;&#10;        &lt;description /&gt;&#10;        &lt;date&gt;4/29/2015 4:54:36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395A71081E1A4A029907D81922628153&lt;/guid&gt;&#10;            &lt;repollguid&gt;4EC5058F1BFE4BAEB399278B83B0D761&lt;/repollguid&gt;&#10;            &lt;sourceid&gt;8A860BB1BAC24D1086C352F8F39DEDEA&lt;/sourceid&gt;&#10;            &lt;questiontext&gt;The validity of the formula in the previous question requires that …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A1E8E6B3C9C44CB7B6588A327C24DD8E&lt;/guid&gt;&#10;                    &lt;answertext&gt;The arrival process is Poisson &lt;/answertext&gt;&#10;                    &lt;valuetype&gt;0&lt;/valuetype&gt;&#10;                &lt;/answer&gt;&#10;                &lt;answer&gt;&#10;                    &lt;guid&gt;6DD310E72ABA4F4496D0A73DA5EEAB42&lt;/guid&gt;&#10;                    &lt;answertext&gt;The arrival process is stationary &lt;/answertext&gt;&#10;                    &lt;valuetype&gt;0&lt;/valuetype&gt;&#10;                &lt;/answer&gt;&#10;                &lt;answer&gt;&#10;                    &lt;guid&gt;1350FBAEAAC14B1CB5FB643FACF0C68C&lt;/guid&gt;&#10;                    &lt;answertext&gt;The interarrival times are iid &lt;/answertext&gt;&#10;                    &lt;valuetype&gt;0&lt;/valuetype&gt;&#10;                &lt;/answer&gt;&#10;                &lt;answer&gt;&#10;                    &lt;guid&gt;F0548D7A389A441484343B271AFE29C8&lt;/guid&gt;&#10;                    &lt;answertext&gt;None of the above &lt;/answertext&gt;&#10;                    &lt;valuetype&gt;0&lt;/valuetype&gt;&#10;                &lt;/answer&gt;&#10;                &lt;answer&gt;&#10;                    &lt;guid&gt;F07956793BE74C36929A198F898A0B97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  <p:tag name="RESULTS" val="The validity of the formula in the previous question requires that …[;crlf;]14[;]15[;]14[;]False[;]0[;][;crlf;]2,35714285714286[;]2[;]0,717848258651492[;]0,51530612244898[;crlf;]1[;]0[;]The arrival process is Poisson1[;]The arrival process is Poisson[;][;crlf;]8[;]0[;]The arrival process is stationary2[;]The arrival process is stationary[;][;crlf;]4[;]0[;]The interarrival times are iid3[;]The interarrival times are iid[;][;crlf;]1[;]0[;]None of the above4[;]None of the above[;][;crlf;]0[;]0[;]I don’t know5[;]I don’t know[;]"/>
  <p:tag name="HASRESULTS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TPQUESTIONXML" val="﻿&lt;?xml version=&quot;1.0&quot; encoding=&quot;utf-8&quot;?&gt;&#10;&lt;questionlist&gt;&#10;    &lt;properties&gt;&#10;        &lt;guid&gt;B487A0A9F4AD45BD89F28432E5D07821&lt;/guid&gt;&#10;        &lt;description /&gt;&#10;        &lt;date&gt;4/29/2015 4:46:55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3E9F4CC25EA845D7A5071B58E9C0FF93&lt;/guid&gt;&#10;            &lt;repollguid&gt;6D62005F9B32439AA7080FC89E762AE7&lt;/repollguid&gt;&#10;            &lt;sourceid&gt;167EDB50404B4F7CAB7C2D5761E519BD&lt;/sourceid&gt;&#10;            &lt;questiontext&gt;A sensor senses events; the sensing interval is ∼$$($$, $$   $$ ). An engineer comes and checks the current sensing interval. In average, she finds… 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580C4402D8204AFB9C7B4C7D3566DCB1&lt;/guid&gt;&#10;                    &lt;answertext&gt;$$+ $$ 2 &lt;/answertext&gt;&#10;                    &lt;valuetype&gt;0&lt;/valuetype&gt;&#10;                &lt;/answer&gt;&#10;                &lt;answer&gt;&#10;                    &lt;guid&gt;728EB0E10D3B4AE3B5ED0C3F2A68F743&lt;/guid&gt;&#10;                    &lt;answertext&gt;$$(1+  $$ 2   $$ 2  )&lt;/answertext&gt;&#10;                    &lt;valuetype&gt;0&lt;/valuetype&gt;&#10;                &lt;/answer&gt;&#10;                &lt;answer&gt;&#10;                    &lt;guid&gt;E0EF3A86B2D8459CAA80728BD8A92D40&lt;/guid&gt;&#10;                    &lt;answertext&gt;$$ 1+ $$ 2  &lt;/answertext&gt;&#10;                    &lt;valuetype&gt;0&lt;/valuetype&gt;&#10;                &lt;/answer&gt;&#10;                &lt;answer&gt;&#10;                    &lt;guid&gt;C24738F1527C4E72B0F6E323BF59FF86&lt;/guid&gt;&#10;                    &lt;answertext&gt; 1 $$ (1+  $$ 2  $$ )&lt;/answertext&gt;&#10;                    &lt;valuetype&gt;0&lt;/valuetype&gt;&#10;                &lt;/answer&gt;&#10;                &lt;answer&gt;&#10;                    &lt;guid&gt;0431860D8EB648108895381BDB0FD801&lt;/guid&gt;&#10;                    &lt;answertext&gt; 1 $$ (1+  $$ 2   $$ 2  )&lt;/answertext&gt;&#10;                    &lt;valuetype&gt;0&lt;/valuetype&gt;&#10;                &lt;/answer&gt;&#10;                &lt;answer&gt;&#10;                    &lt;guid&gt;DA1D3DE3C83144758D4B7409F93FF72F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  <p:tag name="RESULTS" val="A sensor senses events; the sensing interval is ∼$$($$, $$   $$ ). An engineer comes and checks the current sensing interval. In average, she finds… [;crlf;]15[;]16[;]15[;]False[;]0[;][;crlf;]2,66666666666667[;]2[;]1,7763883459299[;]3,15555555555556[;crlf;]4[;]0[;]$$+ $$ 2 1[;]$$+ $$ 2 [;][;crlf;]6[;]0[;]$$(1+  $$ 2   $$ 2  )2[;]$$(1+  $$ 2   $$ 2  )[;][;crlf;]2[;]0[;]$$ 1+ $$ 2  3[;]$$ 1+ $$ 2  [;][;crlf;]0[;]0[;] 1 $$ (1+  $$ 2  $$ )4[;] 1 $$ (1+  $$ 2  $$ )[;][;crlf;]0[;]0[;] 1 $$ (1+  $$ 2   $$ 2  )5[;] 1 $$ (1+  $$ 2   $$ 2  )[;][;crlf;]3[;]0[;]I don’t know6[;]I don’t know[;]"/>
  <p:tag name="HASRESULTS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AUTOOPENPOLL" val="True"/>
  <p:tag name="AUTOFORMATCHART" val="True"/>
  <p:tag name="TPQUESTIONXML" val="﻿&lt;?xml version=&quot;1.0&quot; encoding=&quot;utf-8&quot;?&gt;&#10;&lt;questionlist&gt;&#10;    &lt;properties&gt;&#10;        &lt;guid&gt;B487A0A9F4AD45BD89F28432E5D07821&lt;/guid&gt;&#10;        &lt;description /&gt;&#10;        &lt;date&gt;4/29/2015 4:46:55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3E9F4CC25EA845D7A5071B58E9C0FF93&lt;/guid&gt;&#10;            &lt;repollguid&gt;6D62005F9B32439AA7080FC89E762AE7&lt;/repollguid&gt;&#10;            &lt;sourceid&gt;167EDB50404B4F7CAB7C2D5761E519BD&lt;/sourceid&gt;&#10;            &lt;questiontext&gt;A sensor senses events; the sensing interval is ∼$$$$$$$$($$), i.e. the event process is Poisson. An engineer comes and checks the current sensing interval. In average, she finds… 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580C4402D8204AFB9C7B4C7D3566DCB1&lt;/guid&gt;&#10;                    &lt;answertext&gt; 1 $$ &lt;/answertext&gt;&#10;                    &lt;valuetype&gt;0&lt;/valuetype&gt;&#10;                &lt;/answer&gt;&#10;                &lt;answer&gt;&#10;                    &lt;guid&gt;728EB0E10D3B4AE3B5ED0C3F2A68F743&lt;/guid&gt;&#10;                    &lt;answertext&gt; 2 λ &lt;/answertext&gt;&#10;                    &lt;valuetype&gt;0&lt;/valuetype&gt;&#10;                &lt;/answer&gt;&#10;                &lt;answer&gt;&#10;                    &lt;guid&gt;E0EF3A86B2D8459CAA80728BD8A92D40&lt;/guid&gt;&#10;                    &lt;answertext&gt; 1 $$  1+ 1 $$  &lt;/answertext&gt;&#10;                    &lt;valuetype&gt;0&lt;/valuetype&gt;&#10;                &lt;/answer&gt;&#10;                &lt;answer&gt;&#10;                    &lt;guid&gt;C24738F1527C4E72B0F6E323BF59FF86&lt;/guid&gt;&#10;                    &lt;answertext&gt; 1 $$  1+ 1  $$ 2   &lt;/answertext&gt;&#10;                    &lt;valuetype&gt;0&lt;/valuetype&gt;&#10;                &lt;/answer&gt;&#10;                &lt;answer&gt;&#10;                    &lt;guid&gt;0431860D8EB648108895381BDB0FD801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RESULTS" val="A sensor senses events; the sensing interval is ∼$$$$$$$$($$), i.e. the event process is Poisson. An engineer comes and checks the current sensing interval. In average, she finds… [;crlf;]16[;]16[;]16[;]False[;]0[;][;crlf;]2,625[;]2,5[;]1,1659223816361[;]1,359375[;crlf;]3[;]0[;] 1 $$ 1[;] 1 $$ [;][;crlf;]5[;]0[;] 2 λ 2[;] 2 λ [;][;crlf;]4[;]0[;] 1 $$  1+ 1 $$  3[;] 1 $$  1+ 1 $$  [;][;crlf;]3[;]0[;] 1 $$  1+ 1  $$ 2   4[;] 1 $$  1+ 1  $$ 2   [;][;crlf;]1[;]0[;]I don’t know5[;]I don’t know[;]"/>
  <p:tag name="HASRESULTS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heme/theme1.xml><?xml version="1.0" encoding="utf-8"?>
<a:theme xmlns:a="http://schemas.openxmlformats.org/drawingml/2006/main" name="tcp">
  <a:themeElements>
    <a:clrScheme name="tc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cp">
      <a:majorFont>
        <a:latin typeface="Calibri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+mj-lt"/>
          </a:defRPr>
        </a:defPPr>
      </a:lstStyle>
    </a:spDef>
    <a:lnDef>
      <a:spPr bwMode="auto">
        <a:noFill/>
        <a:ln w="38100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+mj-lt"/>
          </a:defRPr>
        </a:defPPr>
      </a:lstStyle>
    </a:txDef>
  </a:objectDefaults>
  <a:extraClrSchemeLst>
    <a:extraClrScheme>
      <a:clrScheme name="tc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forecast2</Template>
  <TotalTime>5999</TotalTime>
  <Words>4016</Words>
  <Application>Microsoft Office PowerPoint</Application>
  <PresentationFormat>Widescreen</PresentationFormat>
  <Paragraphs>484</Paragraphs>
  <Slides>68</Slides>
  <Notes>29</Notes>
  <HiddenSlides>17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Calibri</vt:lpstr>
      <vt:lpstr>Calibri Light</vt:lpstr>
      <vt:lpstr>Cambria</vt:lpstr>
      <vt:lpstr>Cambria Math</vt:lpstr>
      <vt:lpstr>msbm10</vt:lpstr>
      <vt:lpstr>Times New Roman</vt:lpstr>
      <vt:lpstr>Wingdings</vt:lpstr>
      <vt:lpstr>tcp</vt:lpstr>
      <vt:lpstr>Palm Calculus Part 2 Theory  </vt:lpstr>
      <vt:lpstr>Contents</vt:lpstr>
      <vt:lpstr>1. Palm Calculus : Framework</vt:lpstr>
      <vt:lpstr>Arbitrary Point in Time</vt:lpstr>
      <vt:lpstr>Stationary Point Process</vt:lpstr>
      <vt:lpstr>Palm Expectation</vt:lpstr>
      <vt:lpstr>PowerPoint Presentation</vt:lpstr>
      <vt:lpstr>Formal Definition</vt:lpstr>
      <vt:lpstr>Ergodic Interpretation = Large Time Heuristic</vt:lpstr>
      <vt:lpstr>Intensity of a Stationary Point Process</vt:lpstr>
      <vt:lpstr>Palm Calculus Formula #1</vt:lpstr>
      <vt:lpstr>The interval between 2 buses is ∼U(15,25)  minutes</vt:lpstr>
      <vt:lpstr>Solution</vt:lpstr>
      <vt:lpstr>The validity of the formula in the previous question requires that …</vt:lpstr>
      <vt:lpstr>Solution</vt:lpstr>
      <vt:lpstr>Palm Calculus Formula #2</vt:lpstr>
      <vt:lpstr>Example: Joe’s Waiting Time</vt:lpstr>
      <vt:lpstr>PowerPoint Presentation</vt:lpstr>
      <vt:lpstr>Example: Gatekeeper</vt:lpstr>
      <vt:lpstr>PowerPoint Presentation</vt:lpstr>
      <vt:lpstr>PowerPoint Presentation</vt:lpstr>
      <vt:lpstr>Feller’s Paradox</vt:lpstr>
      <vt:lpstr>We encountered Feller’s Paradox Already</vt:lpstr>
      <vt:lpstr>For a Poisson process…</vt:lpstr>
      <vt:lpstr>A sensor senses events; the sensing interval is ∼N(μ, σ^2). An engineer comes and checks the current sensing interval. In average, she finds… </vt:lpstr>
      <vt:lpstr>Solution</vt:lpstr>
      <vt:lpstr>A sensor senses events; the sensing interval is ∼expo(λ), i.e. the event process is Poisson. An engineer comes and checks the current sensing interval. In average, she finds… </vt:lpstr>
      <vt:lpstr>PowerPoint Presentation</vt:lpstr>
      <vt:lpstr>2. Application to Simulation</vt:lpstr>
      <vt:lpstr>At T_n, channel state is drawn at random and new state is i with proba π_i^0. When channel state Z(t) is =i, loss proba is p_i and residence time in that state is (non random) r_i. What is the intensity of the point process T_n?</vt:lpstr>
      <vt:lpstr>Solution</vt:lpstr>
      <vt:lpstr>At T_n, channel state is drawn at random and new state is i with proba π^0 (i). When channel state Z(t) is =i, loss proba is p_i and residence time in that state is r_i. What is the loss probability p for a probe packet sent at an arbitrary point in time t?</vt:lpstr>
      <vt:lpstr>Solution</vt:lpstr>
      <vt:lpstr>Is the previous simulation stationary ?</vt:lpstr>
      <vt:lpstr>RWP</vt:lpstr>
      <vt:lpstr>Time Average Speed, Averaged over n independent mobiles</vt:lpstr>
      <vt:lpstr>A Random waypoint model that has no stationary regime </vt:lpstr>
      <vt:lpstr>Stationary Distribution of Speed (For model with stationary regime)</vt:lpstr>
      <vt:lpstr>Closed Form </vt:lpstr>
      <vt:lpstr>A (true) example: Compare impact of mobility on a protocol: Experimenter places nodes uniformly for static case, according to random waypoint for mobile case. Concludes that static is better Find the bug ! </vt:lpstr>
      <vt:lpstr>Solution</vt:lpstr>
      <vt:lpstr>A Fair Comparison</vt:lpstr>
      <vt:lpstr>Does this model have a stationary regime ?</vt:lpstr>
      <vt:lpstr>Solution</vt:lpstr>
      <vt:lpstr>3. Perfect Simulation</vt:lpstr>
      <vt:lpstr>Stationary Distrib of Prev and Next</vt:lpstr>
      <vt:lpstr>Is M(t) uniformly distributed ?</vt:lpstr>
      <vt:lpstr>Is Next(t) uniformly distributed ?</vt:lpstr>
      <vt:lpstr>Solution</vt:lpstr>
      <vt:lpstr>Stationary Distribution of Location Is also Obtained By Inversion Formula</vt:lpstr>
      <vt:lpstr>PowerPoint Presentation</vt:lpstr>
      <vt:lpstr>No Speed Decay</vt:lpstr>
      <vt:lpstr>Perfect Simulation of RWP: How do you sample the speed ?</vt:lpstr>
      <vt:lpstr>Perfect Simulation of RWP: How do you sample the current segment (P,N) ?</vt:lpstr>
      <vt:lpstr>Perfect Simulation Algorithm</vt:lpstr>
      <vt:lpstr>4. PASTA“Poisson Arrivals See Time Averages”</vt:lpstr>
      <vt:lpstr>Consider an M/M/1 queue with ρ&lt;1. Does the point process of departures satisfy PASTA ?</vt:lpstr>
      <vt:lpstr>Solution</vt:lpstr>
      <vt:lpstr>PowerPoint Presentation</vt:lpstr>
      <vt:lpstr>PowerPoint Presentation</vt:lpstr>
      <vt:lpstr>The departure Process from the M/M/1 queue is Poisson. Its rate is</vt:lpstr>
      <vt:lpstr>PowerPoint Presentation</vt:lpstr>
      <vt:lpstr>Consider an M/M/1/K queue with ρ&lt;1. Does the point process of arrivals satisfy PASTA ?</vt:lpstr>
      <vt:lpstr>Solution</vt:lpstr>
      <vt:lpstr>In an M/M/1/K queue, the probability that an arriving job is discarded is…</vt:lpstr>
      <vt:lpstr>Solution</vt:lpstr>
      <vt:lpstr>Application</vt:lpstr>
      <vt:lpstr>Conclusions</vt:lpstr>
    </vt:vector>
  </TitlesOfParts>
  <Company>EPFL I&amp;C-LCA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Confidence Intervals</dc:title>
  <dc:creator>Jean-Yves Le Boudec</dc:creator>
  <cp:lastModifiedBy>Jean-Yves Le Boudec</cp:lastModifiedBy>
  <cp:revision>730</cp:revision>
  <cp:lastPrinted>2021-04-28T12:40:13Z</cp:lastPrinted>
  <dcterms:created xsi:type="dcterms:W3CDTF">2005-02-23T18:59:41Z</dcterms:created>
  <dcterms:modified xsi:type="dcterms:W3CDTF">2021-05-04T13:49:59Z</dcterms:modified>
</cp:coreProperties>
</file>